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58" r:id="rId2"/>
    <p:sldId id="264" r:id="rId3"/>
    <p:sldId id="273" r:id="rId4"/>
    <p:sldId id="271" r:id="rId5"/>
    <p:sldId id="531" r:id="rId6"/>
    <p:sldId id="343" r:id="rId7"/>
    <p:sldId id="532" r:id="rId8"/>
    <p:sldId id="468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face-Welcome Screen" id="{E9C2FEB5-AEB9-4B26-8F3B-708705F3F30F}">
          <p14:sldIdLst>
            <p14:sldId id="458"/>
          </p14:sldIdLst>
        </p14:section>
        <p14:section name="Our Company" id="{AFA68832-9AC7-4B56-832F-AD89619294C8}">
          <p14:sldIdLst>
            <p14:sldId id="264"/>
            <p14:sldId id="273"/>
            <p14:sldId id="271"/>
            <p14:sldId id="531"/>
          </p14:sldIdLst>
        </p14:section>
        <p14:section name="Business Model" id="{863406FF-8431-4C22-921F-A2562E1D7FF7}">
          <p14:sldIdLst>
            <p14:sldId id="343"/>
            <p14:sldId id="532"/>
          </p14:sldIdLst>
        </p14:section>
        <p14:section name="Closing" id="{225BA48E-CE7E-497D-88C7-3E86BBC4102E}">
          <p14:sldIdLst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Sina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C12"/>
    <a:srgbClr val="F8C471"/>
    <a:srgbClr val="BA7609"/>
    <a:srgbClr val="071A33"/>
    <a:srgbClr val="051325"/>
    <a:srgbClr val="0B2D59"/>
    <a:srgbClr val="0E3466"/>
    <a:srgbClr val="0B2951"/>
    <a:srgbClr val="144990"/>
    <a:srgbClr val="516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6433" autoAdjust="0"/>
  </p:normalViewPr>
  <p:slideViewPr>
    <p:cSldViewPr snapToGrid="0">
      <p:cViewPr varScale="1">
        <p:scale>
          <a:sx n="117" d="100"/>
          <a:sy n="117" d="100"/>
        </p:scale>
        <p:origin x="224" y="176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41936"/>
    </p:cViewPr>
  </p:sorterViewPr>
  <p:notesViewPr>
    <p:cSldViewPr snapToGrid="0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24EA-8346-4C8B-943C-AD383301A03D}" type="datetimeFigureOut">
              <a:rPr lang="id-ID" smtClean="0"/>
              <a:t>11/01/19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71F5-2935-4BFA-B369-9FA3FAF556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02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D06E5-932C-4F36-8614-8789767FBCD2}" type="datetimeFigureOut">
              <a:rPr lang="id-ID" smtClean="0"/>
              <a:t>11/01/19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8DD1-33AA-4996-977A-42B26A155B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93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9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44493" y="211349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61667-4A70-9B4D-A729-C6FBC1000A61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BEA321-D218-1B49-82D4-C85B96402D16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D7EE18-B0A1-B441-B786-9FEE07F70A37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CEF5E9-AE08-6F4B-9B3E-DA641C2477C5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2ECEE7-BF52-C849-8D34-4196D93C648A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330C45-3A9A-2146-8083-C71F96FCA4BC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5A41E6-1B98-C649-96F7-28BE945D4016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E15EAF-C555-0440-9599-CE44AEF3C0D2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0AC735-9830-0942-A700-B771B10935D8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3D1E88-4B28-1E45-8A6F-7A983DF18F82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2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3194D8-167C-894F-BE81-E04454FFBC59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DD5802-6840-694B-B2B5-95232F138642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168D7A-AB64-0149-A0D6-D21582F71D9E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D93B70-3866-CA45-9AA6-EE31FF4D5FB7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4F2741-4DA6-4F42-A9F5-BC53B5F00CCB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8DF486-80C6-8F4A-9507-0721F08FE8A5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18BA42-81D1-9347-A9F3-C1B1CBDC1F01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8E616BA-6D0D-E34F-94E0-F7ABC29ECF5E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E24AFF-9F51-5C4A-9D55-603621A9B317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D4AB7C-8BA4-6A4A-80DE-834230E59EA5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43475" y="1228725"/>
            <a:ext cx="2362200" cy="326072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7B8723-4B1A-C64C-ABCB-06CB846AD154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362F33-2935-5A40-A44C-C2995D18B125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79AE2-266C-2A4B-AA23-2BE923BAE958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EF8E99-F9F5-0142-973E-D0C81BD77C69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74EE9B-4F63-2242-A770-706359CA09F3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66F25B-256A-5C43-9152-03910CEAF056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EDF625-72DE-1E4E-863D-1E2E06006EEF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2F6046D-64AB-AE4B-AC6A-7462A3B00BB0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02316-40E1-6646-BDD8-4FE26A76898A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BC99CE-BAEF-AA41-AF15-031D096BFE86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0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375" y="1945431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3786" y="1945431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8048" y="1945431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4177345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4177345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4177345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46A07-F6E3-3B44-8E3B-951EA887DB77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1C1DB7-94DE-4F4B-9EC8-7E784B5FA837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D893E5-CF4F-3944-A14A-86B6E8E9DF6D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DDC114-C67A-9846-B0BA-7E09D9412381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FF4F57-456F-8E4D-A6DF-1B6FE846D0DE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BA241E-8FDC-CD4C-9334-3A204F58D194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BB50B6-270B-A841-8B50-BC41812518A8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D7EB8D4-5355-8043-A948-4799EBDBF367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1B48D1-293F-784E-87F9-0FD4C29E54E4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2C1BF-0CBF-1640-9234-AE76A29CB3B0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5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92213" y="2152650"/>
            <a:ext cx="320675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87822" y="2152650"/>
            <a:ext cx="320675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09924" y="2152650"/>
            <a:ext cx="320675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1F29A8-5A0A-D347-91F1-83351D5F71CA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F51BEB-57B2-DC43-83D4-D66E471E56C7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77725C-94C5-994D-A599-387F874AE275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FCBBBA-18A6-234B-B871-F8608FA25BD8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9E54E6-624A-F246-BF9D-E3C2E97EDC16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B42C4C-A701-F245-8BB8-8D74D5E16E19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A3F5A5-32AB-F64B-BCB5-FA8C2C583371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9751227-4810-5B4D-868C-62B8AE5A6572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E24A44-E1F0-7449-A4A6-B6F03B0AB658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8CEFF8-3224-A14C-A13D-831AB10E48E1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3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6" y="2283008"/>
            <a:ext cx="4969744" cy="3753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6763" y="2283008"/>
            <a:ext cx="4969744" cy="3753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79C05A-E74F-714B-948D-13498415747B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106E4D-B3EE-A440-9878-47BEFBCFB94E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D2D942-BFDB-2C41-9674-A053FB8E7B47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337197-A2EB-D844-A683-051238EF4933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2704A1-03B0-D647-9706-0CDB4EAF2028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4CDF10-7B08-614F-9B55-2FEFF4CED768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1128BD-D00A-9747-9C72-F84A688530F4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1285AA1-742C-984E-B5F7-0A469A92EAC0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ABF6BF-280E-6B47-8967-D7F28374DE6C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A0883D-8C16-C847-AF5E-CAAFA6697992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9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6" y="2283008"/>
            <a:ext cx="4969744" cy="3753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F23138-B8E7-444D-B0FC-B2798F4613AB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7F2699-B569-F647-A0F1-BA0C556F5E09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350E2A-1194-BE43-8E5A-ABE08227F391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C0F5B2-5A52-B34F-A8DF-E7DEB20A74D4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76E669-CC18-1249-B49B-000F8E73A5CD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5A4B98-121E-914D-A3C5-6C95E95F284A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7C3C5D-6F64-074C-8211-D37CAE747DD4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238EE60-142E-5B40-ADE9-0786D8728073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1D1EBB-80AF-2844-AFAE-033A7C1D9F21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0AAF39-5805-0F4E-8219-792EDF641922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4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1432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56589" y="1280867"/>
            <a:ext cx="1550340" cy="259899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55740" y="839411"/>
            <a:ext cx="1776413" cy="297797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7D14F7-5088-324D-B02A-3548DC2D211E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28AC8A-AE29-694C-B5DA-D15022518EF7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E5A585-3E83-2640-BFCA-F7D4FCA78D86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0FF630-66B3-A64B-8D12-5EAAD7A6EC9B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6EA1AC-3450-A94E-B339-46DA378627EA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ABD185-D44D-4749-9C43-E95BCA1F3D79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4AFCB5-01C5-4342-A4FB-21677B8BF9A5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173BBED-D8F1-8745-96C4-6E3A2B56F741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66092-0847-FE4B-AB3E-088C33F67092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BCD9E8-52C4-A744-BE73-97E1939F1DCF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6299" y="3164617"/>
            <a:ext cx="6819990" cy="402051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78C12E-35FA-F146-9A1F-4C1A95668408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BC444B-3C8E-EA45-8174-0E3994115A14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5ED191-FE20-D242-9CA9-F51F8FE3D03B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77ABCE-D048-F84D-9732-A37108409544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A4F781-B990-8246-BCC4-9C2ED964AFA4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C2B5D5-3F2A-BE40-BBC1-5538E20DD13A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959DD8-3543-3D4B-BF71-4F9E1FAB45F2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C2DBE35-1C83-0846-8996-11508E37D8B9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E6613A-475B-D647-A364-766518D51FB1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7F64E8-DBF2-354F-AED9-E6308ACDBC02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7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23813"/>
            <a:ext cx="12192000" cy="411797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2324" y="662473"/>
            <a:ext cx="2734983" cy="29698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5C6B37-5657-1C45-8F86-BCFB21F3267C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DC18D6-C010-C245-8BDF-CAFAEEE45232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B7A9D5-5381-DF46-92DB-AB51708CE178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7E26BE-C708-F141-A345-3D63FFC2B945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A77926-1529-774E-B4A4-419B99057D04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A31735-A6F8-7547-A3AA-0DAD1C546A1A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DD933D-052F-E045-9EAB-ACF9516C5C59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38D9A66-6EC5-2540-B9E5-600233FEA28D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CEA94-F892-9043-BE7C-B54FD08BF50E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367889-FD81-9E4A-A487-6850577CF8C3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0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312254E-A8EA-694A-A112-4B53BB433AFB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02BB4-1864-644D-B264-79362DFABCE4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DF570-B130-3F4E-97CF-8E3FB43169B2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F650C7-02BA-1F4F-AB96-479756C31D37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ED61DA-4B08-BC45-8A04-8968B0873CC8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BE8B7A-0234-194F-A0C4-7A4DAEE4C350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39E928-D6B6-A74B-ADEA-41F6AD46AF7D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15507-BFAE-6046-B18F-FF98E4F6096D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61488-6D18-C345-A981-1A670A195BDC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6BC97-D36E-0D47-A8EA-BDB6E1B5CC0B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0"/>
            <a:ext cx="12187314" cy="4000500"/>
          </a:xfrm>
          <a:prstGeom prst="rect">
            <a:avLst/>
          </a:prstGeom>
          <a:blipFill dpi="0" rotWithShape="1">
            <a:blip r:embed="rId2">
              <a:alphaModFix amt="8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098" y="1704098"/>
            <a:ext cx="3633145" cy="22884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D9D5DB-EF99-9842-8895-D45E0553C9C6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A6D948-0A5C-D142-9174-DC89B1DC1043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73116E-11C0-3A4D-9020-134283A9B2FD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A54535-C23B-8649-954A-B1DA0B9D8EA1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759A09-8EAC-2D44-9E4E-DC5D4CF0F340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FBFDF3-A12D-1941-9AB4-DEA690ABB230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1B0195-6FB0-A940-9704-E6201E769A82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0AC3E1-42E8-DA49-89B5-28ECE4CB7E6F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983F0E-E556-EF44-9360-F0FECC866596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6F06-22DE-0945-AA15-38E132008C8E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1"/>
            <a:ext cx="12192000" cy="32411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E03512-8D10-A14D-B569-B3F02C3DB2F2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93ECE1-61FE-E14E-9376-3DE700104B2A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48C8B1-D7D8-1B47-8756-5E8E55891171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3130A7-29AE-0644-B4B6-782F51E281FA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2CA20B-35BF-F94B-BE64-BD12FF472DC2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C03602-CA49-BD4D-837D-22FFB47EFD9A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DC9924-8509-1743-A8FC-2A8945AA2140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03ECC56-312F-BB42-BB73-2A897B7F8307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5B5422-1DB8-3043-BE66-EE7664F898A9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379960-DC80-3442-838A-C4FD45955496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96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6106" y="3516313"/>
            <a:ext cx="1366837" cy="1366837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9057" y="4823209"/>
            <a:ext cx="1366837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843FE-9DB2-764C-864F-F98972165F61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20520A-2A6D-0A42-AAD6-2B102374B43E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927EC6-3069-5342-B802-757682E2CA41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04D03F-482C-2047-8E31-40EB943E4343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8C7661-AE22-494D-8CC5-B22016F95127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3544C6-D80F-DA48-ABFC-CFF037D34005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BEC655-9941-7942-BC99-FED2C595BF7E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D1E7206-DE3E-FF4D-9B0C-DC0BC9E54441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F60A02-AC70-9340-987C-FA1455FA31C5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C7223-B806-714C-A30E-DA438B8D41E9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6106" y="3614791"/>
            <a:ext cx="1366837" cy="1366837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9057" y="4921687"/>
            <a:ext cx="1366837" cy="1366837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6106" y="971203"/>
            <a:ext cx="1366837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9057" y="2278099"/>
            <a:ext cx="1366837" cy="1366837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51040E-B9B4-514C-912D-14461FFC07D0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4D564E-81EF-A742-82BD-C57896037B50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C5EDD5-1694-6A4B-9AC5-FE37CC21C83A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F2F7DA-F980-0245-B46B-20E82BA08375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338D9-5275-E14D-90D0-10B9ECAB1159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2B1C66-F366-054E-9733-4E4330F438EA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D4C7C9-3BE6-694C-8BE0-4E578C2CB519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D06B995-16D5-8A48-AFC1-825BF3858407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498702-03F4-7848-AB67-4FDC5ED743E1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6A99AF-1A8A-1E42-A37C-66AF1A7A8FD0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88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6106" y="971203"/>
            <a:ext cx="1366837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9057" y="2278099"/>
            <a:ext cx="1366837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9E032F-FBDE-1343-A66F-C1663D0F397A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31B9B4-778E-D744-AFBA-1E579DCE038E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741C10-2E04-5247-837D-64578DC76C22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F9536D-C7C9-CA40-AB88-5157C27260D2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0436A6-DC74-884B-A537-06BD80D8C760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0B9CE1-D528-4044-B8F6-B2E212EEBDA6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A11E7A-7AB6-F149-8F1E-2D5B594AF62D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839D370-8FAF-E840-96E1-CA2413CFBE07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1C56DB-E380-9443-A567-8D10DA43CF1E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A8E31F-5762-3C4E-AAB0-B1CA2890DDEC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3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37125" y="3083109"/>
            <a:ext cx="2317750" cy="2317750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6C9A0D-49B2-1145-9E38-6EACB1664DF0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51A8EB-9617-D145-884A-D3BBC1E814D2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DA6EB3-5784-F446-BF1F-8C4A5D25A2EA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7E4B60-E09D-3F4E-9561-E79167CE08C9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046BAC-4118-4D40-9A38-55BB2987FF78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4A1889-2543-2C46-BE47-F8385F2688B2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27AAB4-2AF3-0546-AC95-EC0D03B90F8C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8C02E48-9F10-6B4C-A890-2EDD7E50FB31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9B06D4-F3A1-8E47-8851-E82C07806AD7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6D4F84-4137-9A43-A7B9-87AFC5C23A10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5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990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8C0B8-FA1E-6A4F-85C7-93288BC22DB6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36241F-5AD5-5F4E-AC42-B7CDFD27F1C6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EE779C-2ADD-004D-B802-8BC038EB82B8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5D966C-2D36-B043-9240-59E47EBD1462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A5B64-67BC-324E-989F-2D8FB69A56B6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EF735F-DCB0-5B42-91CF-CC29CCC3316E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526747-3D76-A44C-A0AF-4C2D244C683B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25519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67810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8C0B8-FA1E-6A4F-85C7-93288BC22DB6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36241F-5AD5-5F4E-AC42-B7CDFD27F1C6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EE779C-2ADD-004D-B802-8BC038EB82B8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5D966C-2D36-B043-9240-59E47EBD1462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A5B64-67BC-324E-989F-2D8FB69A56B6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EF735F-DCB0-5B42-91CF-CC29CCC3316E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526747-3D76-A44C-A0AF-4C2D244C683B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658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1CD59DE-C9B7-7A4C-8D6D-E2AA7FCB40EA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C07BDE-E981-6A4D-9929-5B5FA53B67FC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F63532-08E7-AD49-9381-E26FE1924D2D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A33CA9-F398-6C4E-BD1A-2DE91F92569B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05F38A-751C-EF41-A5DF-15E3F73A8D76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856B97-E69C-B34F-A281-9FC592314EAC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F71D11-6588-4043-964B-8E069805C822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A1309-C4C5-C64E-9487-E58C800D68B5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95B4FC-72D5-854F-9380-D2E5F3726462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95BF6-B37B-F743-A01E-B538AE2328F0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665839-76FA-3F41-8F23-5036F37EEA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80"/>
            <a:ext cx="4572000" cy="6677023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312254E-A8EA-694A-A112-4B53BB433AFB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02BB4-1864-644D-B264-79362DFABCE4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DF570-B130-3F4E-97CF-8E3FB43169B2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F650C7-02BA-1F4F-AB96-479756C31D37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ED61DA-4B08-BC45-8A04-8968B0873CC8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BE8B7A-0234-194F-A0C4-7A4DAEE4C350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39E928-D6B6-A74B-ADEA-41F6AD46AF7D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605C7B0-5309-D740-9AF6-4271ED07D669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498145-90B3-3642-9EBC-E8D65F67EEDE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FE5C81-33D6-8C49-A018-EC5879B59928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3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2192000" cy="4152123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5737" y="921256"/>
            <a:ext cx="1660525" cy="165893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651225-5559-EF45-9D63-7D36374309AB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9EDCC8-DFA1-5A4E-BCC3-61FAE1C1A755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66FF18-E834-094A-8DB0-97A9045630E1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673D00-6F21-2644-80F1-07236EBA08DA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0D67CD-AA5B-9E40-9DDE-45C10B0D6973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87BBF7-CD68-524D-A840-D447212A1ACA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08BBA1-A69D-1047-A0BD-E0B3A5F5366C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D926FA7-3352-C644-BFEA-CB1633BC4976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48705A-D5CD-8647-A0A4-87F53A0EE0BC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65C636-8610-8C4A-9A9B-15E0B7EB605A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1993246"/>
            <a:ext cx="4059266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4058337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819D1-30CC-BB45-AD71-49DB89F176B7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BAD13-C068-8349-B2FA-F3E28A58E4D7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3C1FA5-7305-BE4C-B663-FC554C713F8B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C47AEE-DA1D-2D40-95EE-98DD24AB7DF6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944E70-B2A7-9D4D-A5B0-7401C3BA632F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67AE1D-87A1-3341-BC07-D7825234CD04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02FA1B-A30A-2C46-B6AF-2AED29539417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4F91220-139B-0843-8B06-4373663A746D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CD7870-EB4E-CC4B-A665-92DF4802B5E4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DCEF6E-8002-1340-B5EC-3A305CB2BC0C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9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12192000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D65B2B-0174-6342-8366-D3DF688B9F34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537B52-E8A0-8947-AA4D-113065D81687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A9DB5A-AF76-2947-94A8-73527FC855E1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1FD19E-A5FC-544A-980B-E296C34E1E35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6BB5CE-824D-8941-8920-3D8D8F6E27B8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C49040-AC0A-F549-B49E-A4F7FF462672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8956B6-96FC-FA45-AA7C-9B8FFAE3A735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792ADE5-1A37-1042-A65C-AE178D021069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451D62-5E5A-5B46-8996-16C6EC52314E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DEDBEB-64D5-D644-83A9-FA42FC081F46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0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99332E-E0D2-6D41-A5FB-E51BA822DC2E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2DDCE0-B418-9B41-9A03-8826C7E8DEE0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498D47-B4AA-C34F-A8AB-D04764DF9842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4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1B127A-5985-3947-8092-65C852F87901}"/>
              </a:ext>
            </a:extLst>
          </p:cNvPr>
          <p:cNvGrpSpPr/>
          <p:nvPr userDrawn="1"/>
        </p:nvGrpSpPr>
        <p:grpSpPr>
          <a:xfrm>
            <a:off x="1" y="6678104"/>
            <a:ext cx="12191999" cy="179895"/>
            <a:chOff x="1" y="6105524"/>
            <a:chExt cx="12191999" cy="7524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4F06DF-6B24-A945-AC3B-D7B5473AA559}"/>
                </a:ext>
              </a:extLst>
            </p:cNvPr>
            <p:cNvSpPr/>
            <p:nvPr userDrawn="1"/>
          </p:nvSpPr>
          <p:spPr>
            <a:xfrm rot="16200000">
              <a:off x="2671769" y="5465767"/>
              <a:ext cx="752466" cy="20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931574-0987-0E44-8251-F0C9FF012B78}"/>
                </a:ext>
              </a:extLst>
            </p:cNvPr>
            <p:cNvSpPr/>
            <p:nvPr userDrawn="1"/>
          </p:nvSpPr>
          <p:spPr>
            <a:xfrm rot="16200000">
              <a:off x="4703767" y="5465765"/>
              <a:ext cx="752468" cy="20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15D8A3-B92B-654F-AAA5-A7CC5218EE9B}"/>
                </a:ext>
              </a:extLst>
            </p:cNvPr>
            <p:cNvSpPr/>
            <p:nvPr userDrawn="1"/>
          </p:nvSpPr>
          <p:spPr>
            <a:xfrm rot="16200000">
              <a:off x="6735765" y="5465764"/>
              <a:ext cx="752471" cy="203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739C16-9208-1B42-BFEF-4361B7294DE7}"/>
                </a:ext>
              </a:extLst>
            </p:cNvPr>
            <p:cNvSpPr/>
            <p:nvPr userDrawn="1"/>
          </p:nvSpPr>
          <p:spPr>
            <a:xfrm rot="16200000">
              <a:off x="8767764" y="5465762"/>
              <a:ext cx="752474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667B95-D86D-AF46-BB4A-AA2FC1B5A8EB}"/>
                </a:ext>
              </a:extLst>
            </p:cNvPr>
            <p:cNvSpPr/>
            <p:nvPr userDrawn="1"/>
          </p:nvSpPr>
          <p:spPr>
            <a:xfrm rot="16200000">
              <a:off x="10799766" y="5465766"/>
              <a:ext cx="752468" cy="203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0B02AF4-D97D-FD49-8B91-E0409A8B3FE4}"/>
                </a:ext>
              </a:extLst>
            </p:cNvPr>
            <p:cNvSpPr/>
            <p:nvPr userDrawn="1"/>
          </p:nvSpPr>
          <p:spPr>
            <a:xfrm rot="16200000">
              <a:off x="639763" y="5465762"/>
              <a:ext cx="752475" cy="203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26852A5-A280-4144-A88F-00E6A4F31330}"/>
              </a:ext>
            </a:extLst>
          </p:cNvPr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73F571-B3B9-5147-918D-6C2518194C3A}"/>
              </a:ext>
            </a:extLst>
          </p:cNvPr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7C5D8D-A71C-DE49-9B82-235BC343E1D7}"/>
              </a:ext>
            </a:extLst>
          </p:cNvPr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5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/>
              <a:t>11/01/19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06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0" r:id="rId13"/>
    <p:sldLayoutId id="2147483659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70" r:id="rId21"/>
    <p:sldLayoutId id="2147483668" r:id="rId22"/>
    <p:sldLayoutId id="2147483667" r:id="rId23"/>
    <p:sldLayoutId id="2147483669" r:id="rId24"/>
    <p:sldLayoutId id="2147483672" r:id="rId25"/>
    <p:sldLayoutId id="2147483674" r:id="rId26"/>
    <p:sldLayoutId id="214748367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0078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www.aaacf.org/scholarships</a:t>
            </a:r>
            <a:endParaRPr lang="id-ID" sz="2800" b="1" dirty="0">
              <a:solidFill>
                <a:schemeClr val="tx1">
                  <a:lumMod val="90000"/>
                  <a:lumOff val="10000"/>
                </a:schemeClr>
              </a:solidFill>
              <a:latin typeface="Franklin Gothic Heavy" panose="020B0603020102020204" pitchFamily="34" charset="0"/>
            </a:endParaRPr>
          </a:p>
        </p:txBody>
      </p:sp>
      <p:pic>
        <p:nvPicPr>
          <p:cNvPr id="21" name="AAACCF logo">
            <a:extLst>
              <a:ext uri="{FF2B5EF4-FFF2-40B4-BE49-F238E27FC236}">
                <a16:creationId xmlns:a16="http://schemas.microsoft.com/office/drawing/2014/main" id="{5EC38FA2-7770-D941-8101-6E267313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2" t="22375" r="22926" b="30882"/>
          <a:stretch/>
        </p:blipFill>
        <p:spPr>
          <a:xfrm>
            <a:off x="2653914" y="1673269"/>
            <a:ext cx="6960371" cy="35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310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4058337" y="1993246"/>
            <a:ext cx="4058336" cy="2635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0" y="4628562"/>
            <a:ext cx="12192000" cy="1414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4261561" y="680759"/>
            <a:ext cx="3668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About</a:t>
            </a:r>
            <a:r>
              <a:rPr lang="id-ID" sz="4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AAACF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26313" y="3295731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+mj-lt"/>
              </a:rPr>
              <a:t>Our </a:t>
            </a:r>
            <a:r>
              <a:rPr lang="id-ID" sz="1600" dirty="0" err="1">
                <a:solidFill>
                  <a:schemeClr val="bg1"/>
                </a:solidFill>
                <a:latin typeface="+mj-lt"/>
              </a:rPr>
              <a:t>Mission</a:t>
            </a:r>
            <a:endParaRPr lang="id-ID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58168" y="3688187"/>
            <a:ext cx="3361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4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486"/>
          <a:stretch>
            <a:fillRect/>
          </a:stretch>
        </p:blipFill>
        <p:spPr/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406DC2-5B84-CD4E-8B64-ADBC2D1D9B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9" t="21494" r="37921" b="51884"/>
          <a:stretch/>
        </p:blipFill>
        <p:spPr>
          <a:xfrm>
            <a:off x="5531956" y="2264085"/>
            <a:ext cx="1545042" cy="1173357"/>
          </a:xfrm>
          <a:prstGeom prst="rect">
            <a:avLst/>
          </a:prstGeom>
          <a:effectLst/>
        </p:spPr>
      </p:pic>
      <p:sp>
        <p:nvSpPr>
          <p:cNvPr id="2" name="Isosceles Triangle 1"/>
          <p:cNvSpPr/>
          <p:nvPr/>
        </p:nvSpPr>
        <p:spPr>
          <a:xfrm rot="16200000">
            <a:off x="3481087" y="3049151"/>
            <a:ext cx="695929" cy="45857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Isosceles Triangle 12"/>
          <p:cNvSpPr/>
          <p:nvPr/>
        </p:nvSpPr>
        <p:spPr>
          <a:xfrm rot="5400000" flipH="1">
            <a:off x="7976705" y="3049152"/>
            <a:ext cx="695929" cy="45857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34"/>
          <p:cNvSpPr txBox="1"/>
          <p:nvPr/>
        </p:nvSpPr>
        <p:spPr>
          <a:xfrm>
            <a:off x="1952625" y="5235004"/>
            <a:ext cx="8161124" cy="1038701"/>
          </a:xfrm>
          <a:prstGeom prst="rect">
            <a:avLst/>
          </a:prstGeom>
          <a:noFill/>
        </p:spPr>
        <p:txBody>
          <a:bodyPr wrap="square" lIns="68519" tIns="34268" rIns="68519" bIns="34268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5E4D43"/>
                </a:solidFill>
                <a:latin typeface="Franklin Gothic Medium" panose="020B0603020102020204"/>
              </a:rPr>
              <a:t>AAACF is a tax-exempt public charity that helps individuals, families, groups, and organizations accomplish their philanthropic goals. Through a core team of </a:t>
            </a:r>
            <a:r>
              <a:rPr lang="en-US" sz="1400" dirty="0">
                <a:solidFill>
                  <a:srgbClr val="486523"/>
                </a:solidFill>
                <a:latin typeface="Franklin Gothic Medium" panose="020B0603020102020204"/>
              </a:rPr>
              <a:t>17 Trustees</a:t>
            </a:r>
            <a:r>
              <a:rPr lang="en-US" sz="1400" dirty="0">
                <a:solidFill>
                  <a:srgbClr val="5E4D43"/>
                </a:solidFill>
                <a:latin typeface="Franklin Gothic Medium" panose="020B0603020102020204"/>
              </a:rPr>
              <a:t>, a </a:t>
            </a:r>
            <a:r>
              <a:rPr lang="en-US" sz="1400" dirty="0">
                <a:solidFill>
                  <a:srgbClr val="486523"/>
                </a:solidFill>
                <a:latin typeface="Franklin Gothic Medium" panose="020B0603020102020204"/>
              </a:rPr>
              <a:t>staff of 12</a:t>
            </a:r>
            <a:r>
              <a:rPr lang="en-US" sz="1400" dirty="0">
                <a:solidFill>
                  <a:srgbClr val="5E4D43"/>
                </a:solidFill>
                <a:latin typeface="Franklin Gothic Medium" panose="020B0603020102020204"/>
              </a:rPr>
              <a:t>, and </a:t>
            </a:r>
            <a:r>
              <a:rPr lang="en-US" sz="1400" dirty="0">
                <a:solidFill>
                  <a:srgbClr val="486523"/>
                </a:solidFill>
                <a:latin typeface="Franklin Gothic Medium" panose="020B0603020102020204"/>
              </a:rPr>
              <a:t>400+ volunteers</a:t>
            </a:r>
            <a:r>
              <a:rPr lang="en-US" sz="1400" dirty="0">
                <a:solidFill>
                  <a:srgbClr val="5E4D43"/>
                </a:solidFill>
                <a:latin typeface="Franklin Gothic Medium" panose="020B0603020102020204"/>
              </a:rPr>
              <a:t>, AAACF connects people, charitable causes, and permanent capital for community impact.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Franklin Gothic Medium" panose="020B06030201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9294" y="3698491"/>
            <a:ext cx="3027785" cy="877119"/>
          </a:xfrm>
          <a:prstGeom prst="rect">
            <a:avLst/>
          </a:prstGeom>
        </p:spPr>
        <p:txBody>
          <a:bodyPr wrap="square" lIns="68519" tIns="34268" rIns="68519" bIns="34268">
            <a:spAutoFit/>
          </a:bodyPr>
          <a:lstStyle/>
          <a:p>
            <a:pPr algn="ctr" defTabSz="685191"/>
            <a:r>
              <a:rPr lang="en-US" sz="1050" dirty="0">
                <a:solidFill>
                  <a:srgbClr val="0B0A08"/>
                </a:solidFill>
                <a:latin typeface="Franklin Gothic Medium" panose="020B0603020102020204"/>
              </a:rPr>
              <a:t>Enrich the quality of life in our region</a:t>
            </a:r>
          </a:p>
          <a:p>
            <a:pPr algn="ctr" defTabSz="685191"/>
            <a:r>
              <a:rPr lang="en-US" sz="1050" dirty="0">
                <a:solidFill>
                  <a:srgbClr val="0B0A08"/>
                </a:solidFill>
                <a:latin typeface="Franklin Gothic Medium" panose="020B0603020102020204"/>
              </a:rPr>
              <a:t> through knowledgeable leadership, engaged grantmaking, and creative partnerships </a:t>
            </a:r>
          </a:p>
          <a:p>
            <a:pPr algn="ctr" defTabSz="685191"/>
            <a:r>
              <a:rPr lang="en-US" sz="1050" dirty="0">
                <a:solidFill>
                  <a:srgbClr val="0B0A08"/>
                </a:solidFill>
                <a:latin typeface="Franklin Gothic Medium" panose="020B0603020102020204"/>
              </a:rPr>
              <a:t>with donors to make philanthropic </a:t>
            </a:r>
          </a:p>
          <a:p>
            <a:pPr algn="ctr" defTabSz="685191"/>
            <a:r>
              <a:rPr lang="en-US" sz="1050" dirty="0">
                <a:solidFill>
                  <a:srgbClr val="0B0A08"/>
                </a:solidFill>
                <a:latin typeface="Franklin Gothic Medium" panose="020B0603020102020204"/>
              </a:rPr>
              <a:t>investments and build endowment</a:t>
            </a:r>
            <a:endParaRPr lang="id-ID" sz="1050" dirty="0">
              <a:solidFill>
                <a:srgbClr val="AAB429">
                  <a:lumMod val="60000"/>
                  <a:lumOff val="40000"/>
                </a:srgbClr>
              </a:solidFill>
              <a:latin typeface="Franklin Gothic Medium" panose="020B06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76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/>
      <p:bldP spid="34" grpId="0"/>
      <p:bldP spid="35" grpId="0"/>
      <p:bldP spid="2" grpId="0" animBg="1"/>
      <p:bldP spid="13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671769" y="5465767"/>
            <a:ext cx="752466" cy="20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 rot="16200000">
            <a:off x="4703767" y="5465765"/>
            <a:ext cx="752468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6200000">
            <a:off x="6735765" y="5465764"/>
            <a:ext cx="752471" cy="20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 rot="16200000">
            <a:off x="8767764" y="5465762"/>
            <a:ext cx="752474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 rot="16200000">
            <a:off x="10799766" y="5465766"/>
            <a:ext cx="752468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 rot="16200000">
            <a:off x="182563" y="5008562"/>
            <a:ext cx="1666875" cy="20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009487" y="4752582"/>
            <a:ext cx="5086513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09487" y="4752975"/>
            <a:ext cx="0" cy="438149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096000" y="4074459"/>
            <a:ext cx="0" cy="687648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FC478E-1402-F242-92CD-5783F6635631}"/>
              </a:ext>
            </a:extLst>
          </p:cNvPr>
          <p:cNvSpPr txBox="1"/>
          <p:nvPr/>
        </p:nvSpPr>
        <p:spPr>
          <a:xfrm>
            <a:off x="647000" y="2447099"/>
            <a:ext cx="1021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2018 alone, AAACF distributed over 160 scholarships totaling more than $290,000!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5656" y="5617373"/>
            <a:ext cx="867662" cy="864394"/>
            <a:chOff x="3236913" y="3898901"/>
            <a:chExt cx="481012" cy="420688"/>
          </a:xfrm>
          <a:solidFill>
            <a:schemeClr val="bg1"/>
          </a:solidFill>
        </p:grpSpPr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3236913" y="3898901"/>
              <a:ext cx="481012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673475" y="4049713"/>
              <a:ext cx="30162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>
              <a:off x="3657600" y="4229101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975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8946" y="680759"/>
            <a:ext cx="7714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The Ann Arbor Area Community Foundation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</a:rPr>
              <a:t>offers 40+ scholarships</a:t>
            </a:r>
          </a:p>
          <a:p>
            <a:pPr algn="ctr"/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8985" y="2424760"/>
            <a:ext cx="923827" cy="923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005004" y="2598641"/>
            <a:ext cx="375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Merit</a:t>
            </a:r>
            <a:endParaRPr lang="id-ID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8985" y="3732397"/>
            <a:ext cx="923827" cy="9238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2005004" y="3906278"/>
            <a:ext cx="375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Financial Need</a:t>
            </a:r>
            <a:endParaRPr lang="id-ID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18985" y="5038738"/>
            <a:ext cx="923827" cy="92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2005004" y="5212619"/>
            <a:ext cx="375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Athletics</a:t>
            </a:r>
            <a:endParaRPr lang="id-ID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9323" y="2424760"/>
            <a:ext cx="6446502" cy="3537805"/>
            <a:chOff x="6545598" y="2424760"/>
            <a:chExt cx="6446502" cy="3537805"/>
          </a:xfrm>
        </p:grpSpPr>
        <p:sp>
          <p:nvSpPr>
            <p:cNvPr id="17" name="Oval 16"/>
            <p:cNvSpPr/>
            <p:nvPr/>
          </p:nvSpPr>
          <p:spPr>
            <a:xfrm>
              <a:off x="6545598" y="2424760"/>
              <a:ext cx="923827" cy="9238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53414" y="2598641"/>
              <a:ext cx="54386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</a:rPr>
                <a:t>Community Involvement</a:t>
              </a:r>
              <a:endParaRPr lang="id-ID" sz="3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567395" y="3732397"/>
              <a:ext cx="923827" cy="9238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53414" y="3906278"/>
              <a:ext cx="3956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</a:rPr>
                <a:t>Merit</a:t>
              </a:r>
              <a:endParaRPr lang="id-ID" sz="3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567395" y="5038738"/>
              <a:ext cx="923827" cy="9238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3414" y="5212619"/>
              <a:ext cx="3956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</a:rPr>
                <a:t>and MORE</a:t>
              </a:r>
              <a:endParaRPr lang="id-ID" sz="3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6423" y="3953010"/>
            <a:ext cx="488950" cy="482600"/>
            <a:chOff x="5157788" y="2905126"/>
            <a:chExt cx="488950" cy="482600"/>
          </a:xfrm>
          <a:solidFill>
            <a:schemeClr val="bg1"/>
          </a:solidFill>
        </p:grpSpPr>
        <p:sp>
          <p:nvSpPr>
            <p:cNvPr id="52" name="Freeform 53"/>
            <p:cNvSpPr>
              <a:spLocks noEditPoints="1"/>
            </p:cNvSpPr>
            <p:nvPr/>
          </p:nvSpPr>
          <p:spPr bwMode="auto">
            <a:xfrm>
              <a:off x="5157788" y="2905126"/>
              <a:ext cx="488950" cy="482600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4"/>
            <p:cNvSpPr>
              <a:spLocks noEditPoints="1"/>
            </p:cNvSpPr>
            <p:nvPr/>
          </p:nvSpPr>
          <p:spPr bwMode="auto">
            <a:xfrm>
              <a:off x="5334000" y="3074988"/>
              <a:ext cx="131762" cy="134938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5322888" y="3236913"/>
              <a:ext cx="71437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5408613" y="2981326"/>
              <a:ext cx="76200" cy="77788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6" name="Freeform 34"/>
          <p:cNvSpPr>
            <a:spLocks noEditPoints="1"/>
          </p:cNvSpPr>
          <p:nvPr/>
        </p:nvSpPr>
        <p:spPr bwMode="auto">
          <a:xfrm>
            <a:off x="1224516" y="2645373"/>
            <a:ext cx="496887" cy="48260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Freeform 47"/>
          <p:cNvSpPr>
            <a:spLocks noEditPoints="1"/>
          </p:cNvSpPr>
          <p:nvPr/>
        </p:nvSpPr>
        <p:spPr bwMode="auto">
          <a:xfrm>
            <a:off x="1284842" y="5259351"/>
            <a:ext cx="481012" cy="482600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22"/>
          <p:cNvSpPr>
            <a:spLocks noEditPoints="1"/>
          </p:cNvSpPr>
          <p:nvPr/>
        </p:nvSpPr>
        <p:spPr bwMode="auto">
          <a:xfrm>
            <a:off x="6190314" y="2732684"/>
            <a:ext cx="325437" cy="307975"/>
          </a:xfrm>
          <a:custGeom>
            <a:avLst/>
            <a:gdLst>
              <a:gd name="T0" fmla="*/ 44 w 57"/>
              <a:gd name="T1" fmla="*/ 0 h 54"/>
              <a:gd name="T2" fmla="*/ 41 w 57"/>
              <a:gd name="T3" fmla="*/ 0 h 54"/>
              <a:gd name="T4" fmla="*/ 28 w 57"/>
              <a:gd name="T5" fmla="*/ 7 h 54"/>
              <a:gd name="T6" fmla="*/ 15 w 57"/>
              <a:gd name="T7" fmla="*/ 0 h 54"/>
              <a:gd name="T8" fmla="*/ 13 w 57"/>
              <a:gd name="T9" fmla="*/ 0 h 54"/>
              <a:gd name="T10" fmla="*/ 0 w 57"/>
              <a:gd name="T11" fmla="*/ 15 h 54"/>
              <a:gd name="T12" fmla="*/ 0 w 57"/>
              <a:gd name="T13" fmla="*/ 19 h 54"/>
              <a:gd name="T14" fmla="*/ 28 w 57"/>
              <a:gd name="T15" fmla="*/ 54 h 54"/>
              <a:gd name="T16" fmla="*/ 57 w 57"/>
              <a:gd name="T17" fmla="*/ 19 h 54"/>
              <a:gd name="T18" fmla="*/ 57 w 57"/>
              <a:gd name="T19" fmla="*/ 15 h 54"/>
              <a:gd name="T20" fmla="*/ 44 w 57"/>
              <a:gd name="T21" fmla="*/ 0 h 54"/>
              <a:gd name="T22" fmla="*/ 50 w 57"/>
              <a:gd name="T23" fmla="*/ 18 h 54"/>
              <a:gd name="T24" fmla="*/ 28 w 57"/>
              <a:gd name="T25" fmla="*/ 46 h 54"/>
              <a:gd name="T26" fmla="*/ 6 w 57"/>
              <a:gd name="T27" fmla="*/ 18 h 54"/>
              <a:gd name="T28" fmla="*/ 6 w 57"/>
              <a:gd name="T29" fmla="*/ 16 h 54"/>
              <a:gd name="T30" fmla="*/ 13 w 57"/>
              <a:gd name="T31" fmla="*/ 6 h 54"/>
              <a:gd name="T32" fmla="*/ 15 w 57"/>
              <a:gd name="T33" fmla="*/ 6 h 54"/>
              <a:gd name="T34" fmla="*/ 24 w 57"/>
              <a:gd name="T35" fmla="*/ 11 h 54"/>
              <a:gd name="T36" fmla="*/ 28 w 57"/>
              <a:gd name="T37" fmla="*/ 17 h 54"/>
              <a:gd name="T38" fmla="*/ 33 w 57"/>
              <a:gd name="T39" fmla="*/ 11 h 54"/>
              <a:gd name="T40" fmla="*/ 41 w 57"/>
              <a:gd name="T41" fmla="*/ 6 h 54"/>
              <a:gd name="T42" fmla="*/ 43 w 57"/>
              <a:gd name="T43" fmla="*/ 6 h 54"/>
              <a:gd name="T44" fmla="*/ 50 w 57"/>
              <a:gd name="T45" fmla="*/ 16 h 54"/>
              <a:gd name="T46" fmla="*/ 50 w 57"/>
              <a:gd name="T47" fmla="*/ 1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54">
                <a:moveTo>
                  <a:pt x="44" y="0"/>
                </a:moveTo>
                <a:cubicBezTo>
                  <a:pt x="43" y="0"/>
                  <a:pt x="42" y="0"/>
                  <a:pt x="41" y="0"/>
                </a:cubicBezTo>
                <a:cubicBezTo>
                  <a:pt x="35" y="0"/>
                  <a:pt x="32" y="3"/>
                  <a:pt x="28" y="7"/>
                </a:cubicBezTo>
                <a:cubicBezTo>
                  <a:pt x="25" y="3"/>
                  <a:pt x="22" y="0"/>
                  <a:pt x="15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7" y="1"/>
                  <a:pt x="1" y="6"/>
                  <a:pt x="0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8"/>
                  <a:pt x="8" y="39"/>
                  <a:pt x="28" y="54"/>
                </a:cubicBezTo>
                <a:cubicBezTo>
                  <a:pt x="49" y="39"/>
                  <a:pt x="56" y="28"/>
                  <a:pt x="57" y="19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6"/>
                  <a:pt x="49" y="1"/>
                  <a:pt x="44" y="0"/>
                </a:cubicBezTo>
                <a:close/>
                <a:moveTo>
                  <a:pt x="50" y="18"/>
                </a:moveTo>
                <a:cubicBezTo>
                  <a:pt x="50" y="27"/>
                  <a:pt x="42" y="36"/>
                  <a:pt x="28" y="46"/>
                </a:cubicBezTo>
                <a:cubicBezTo>
                  <a:pt x="14" y="36"/>
                  <a:pt x="7" y="27"/>
                  <a:pt x="6" y="18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9"/>
                  <a:pt x="11" y="7"/>
                  <a:pt x="13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9" y="6"/>
                  <a:pt x="21" y="7"/>
                  <a:pt x="24" y="11"/>
                </a:cubicBezTo>
                <a:cubicBezTo>
                  <a:pt x="28" y="17"/>
                  <a:pt x="28" y="17"/>
                  <a:pt x="28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6" y="7"/>
                  <a:pt x="38" y="6"/>
                  <a:pt x="41" y="6"/>
                </a:cubicBezTo>
                <a:cubicBezTo>
                  <a:pt x="42" y="6"/>
                  <a:pt x="43" y="6"/>
                  <a:pt x="43" y="6"/>
                </a:cubicBezTo>
                <a:cubicBezTo>
                  <a:pt x="46" y="7"/>
                  <a:pt x="50" y="9"/>
                  <a:pt x="50" y="16"/>
                </a:cubicBezTo>
                <a:lnTo>
                  <a:pt x="50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11"/>
          <p:cNvSpPr>
            <a:spLocks/>
          </p:cNvSpPr>
          <p:nvPr/>
        </p:nvSpPr>
        <p:spPr bwMode="auto">
          <a:xfrm>
            <a:off x="6134609" y="4016509"/>
            <a:ext cx="404812" cy="347663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91"/>
          <p:cNvSpPr>
            <a:spLocks noEditPoints="1"/>
          </p:cNvSpPr>
          <p:nvPr/>
        </p:nvSpPr>
        <p:spPr bwMode="auto">
          <a:xfrm>
            <a:off x="6193488" y="5322057"/>
            <a:ext cx="358775" cy="357188"/>
          </a:xfrm>
          <a:custGeom>
            <a:avLst/>
            <a:gdLst>
              <a:gd name="T0" fmla="*/ 62 w 63"/>
              <a:gd name="T1" fmla="*/ 54 h 63"/>
              <a:gd name="T2" fmla="*/ 51 w 63"/>
              <a:gd name="T3" fmla="*/ 43 h 63"/>
              <a:gd name="T4" fmla="*/ 56 w 63"/>
              <a:gd name="T5" fmla="*/ 28 h 63"/>
              <a:gd name="T6" fmla="*/ 28 w 63"/>
              <a:gd name="T7" fmla="*/ 0 h 63"/>
              <a:gd name="T8" fmla="*/ 0 w 63"/>
              <a:gd name="T9" fmla="*/ 28 h 63"/>
              <a:gd name="T10" fmla="*/ 28 w 63"/>
              <a:gd name="T11" fmla="*/ 56 h 63"/>
              <a:gd name="T12" fmla="*/ 43 w 63"/>
              <a:gd name="T13" fmla="*/ 51 h 63"/>
              <a:gd name="T14" fmla="*/ 54 w 63"/>
              <a:gd name="T15" fmla="*/ 62 h 63"/>
              <a:gd name="T16" fmla="*/ 57 w 63"/>
              <a:gd name="T17" fmla="*/ 62 h 63"/>
              <a:gd name="T18" fmla="*/ 62 w 63"/>
              <a:gd name="T19" fmla="*/ 57 h 63"/>
              <a:gd name="T20" fmla="*/ 62 w 63"/>
              <a:gd name="T21" fmla="*/ 54 h 63"/>
              <a:gd name="T22" fmla="*/ 28 w 63"/>
              <a:gd name="T23" fmla="*/ 48 h 63"/>
              <a:gd name="T24" fmla="*/ 8 w 63"/>
              <a:gd name="T25" fmla="*/ 28 h 63"/>
              <a:gd name="T26" fmla="*/ 28 w 63"/>
              <a:gd name="T27" fmla="*/ 8 h 63"/>
              <a:gd name="T28" fmla="*/ 48 w 63"/>
              <a:gd name="T29" fmla="*/ 28 h 63"/>
              <a:gd name="T30" fmla="*/ 28 w 63"/>
              <a:gd name="T31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" h="63">
                <a:moveTo>
                  <a:pt x="62" y="54"/>
                </a:moveTo>
                <a:cubicBezTo>
                  <a:pt x="51" y="43"/>
                  <a:pt x="51" y="43"/>
                  <a:pt x="51" y="43"/>
                </a:cubicBezTo>
                <a:cubicBezTo>
                  <a:pt x="54" y="39"/>
                  <a:pt x="56" y="33"/>
                  <a:pt x="56" y="28"/>
                </a:cubicBez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cubicBezTo>
                  <a:pt x="0" y="43"/>
                  <a:pt x="12" y="56"/>
                  <a:pt x="28" y="56"/>
                </a:cubicBezTo>
                <a:cubicBezTo>
                  <a:pt x="33" y="56"/>
                  <a:pt x="39" y="54"/>
                  <a:pt x="43" y="51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3"/>
                  <a:pt x="56" y="63"/>
                  <a:pt x="57" y="62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6"/>
                  <a:pt x="63" y="55"/>
                  <a:pt x="62" y="54"/>
                </a:cubicBezTo>
                <a:close/>
                <a:moveTo>
                  <a:pt x="28" y="48"/>
                </a:moveTo>
                <a:cubicBezTo>
                  <a:pt x="17" y="48"/>
                  <a:pt x="8" y="39"/>
                  <a:pt x="8" y="28"/>
                </a:cubicBezTo>
                <a:cubicBezTo>
                  <a:pt x="8" y="17"/>
                  <a:pt x="17" y="8"/>
                  <a:pt x="28" y="8"/>
                </a:cubicBezTo>
                <a:cubicBezTo>
                  <a:pt x="39" y="8"/>
                  <a:pt x="48" y="17"/>
                  <a:pt x="48" y="28"/>
                </a:cubicBezTo>
                <a:cubicBezTo>
                  <a:pt x="48" y="39"/>
                  <a:pt x="39" y="48"/>
                  <a:pt x="2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42921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3425" y="680759"/>
            <a:ext cx="5365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Application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03618" y="1225673"/>
            <a:ext cx="38169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150000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Undocumented students are 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eligible to apply for all scholarships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FAFSA completion is encouraged but not 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mandatory  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Award amounts range from 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$500-$3,000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Multi-year scholarships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are available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Students are 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not limited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in the number or amount of scholarships they can receive</a:t>
            </a: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tx2"/>
              </a:buClr>
              <a:buSzPct val="150000"/>
            </a:pPr>
            <a:endParaRPr lang="id-ID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tx2"/>
              </a:buClr>
              <a:buSzPct val="150000"/>
            </a:pPr>
            <a:endParaRPr lang="en-US" sz="1600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sz="1600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id-ID" sz="16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4E79B-E2DF-7C48-933E-E9F0D9B95449}"/>
              </a:ext>
            </a:extLst>
          </p:cNvPr>
          <p:cNvSpPr/>
          <p:nvPr/>
        </p:nvSpPr>
        <p:spPr>
          <a:xfrm>
            <a:off x="4774754" y="2658533"/>
            <a:ext cx="2642501" cy="40225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E1CBF-B963-2441-AC37-98180F452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9" t="21494" r="37921" b="51884"/>
          <a:stretch/>
        </p:blipFill>
        <p:spPr>
          <a:xfrm>
            <a:off x="5167843" y="3716028"/>
            <a:ext cx="2249411" cy="1708279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1CDAAD-F88C-9044-9007-8A23D67C3671}"/>
              </a:ext>
            </a:extLst>
          </p:cNvPr>
          <p:cNvSpPr txBox="1"/>
          <p:nvPr/>
        </p:nvSpPr>
        <p:spPr>
          <a:xfrm>
            <a:off x="838206" y="1511756"/>
            <a:ext cx="3419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STEP 1: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Answer the Prequalifying Questions to determine eligibility</a:t>
            </a: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id-ID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id-ID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S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TEP 2: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Request transcript</a:t>
            </a: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id-ID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S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TEP 3: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Have the Recommendation Form filled out</a:t>
            </a: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id-ID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S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TEP 4: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Complete the online application </a:t>
            </a: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id-ID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S</a:t>
            </a:r>
            <a:r>
              <a:rPr lang="en-US" b="1" dirty="0">
                <a:solidFill>
                  <a:schemeClr val="tx2"/>
                </a:solidFill>
                <a:latin typeface="Franklin Gothic Demi" panose="020B0603020102020204" pitchFamily="34" charset="0"/>
              </a:rPr>
              <a:t>TEP 5: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Submit the application</a:t>
            </a:r>
            <a:endParaRPr lang="en-US" b="1" dirty="0">
              <a:solidFill>
                <a:schemeClr val="tx2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33A54-7145-1F47-B5EC-ADEADF6B66F0}"/>
              </a:ext>
            </a:extLst>
          </p:cNvPr>
          <p:cNvSpPr/>
          <p:nvPr/>
        </p:nvSpPr>
        <p:spPr>
          <a:xfrm>
            <a:off x="4774753" y="2658533"/>
            <a:ext cx="2642501" cy="1423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73267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291" y="680759"/>
            <a:ext cx="6644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Application Components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372100" y="1588"/>
            <a:ext cx="6851649" cy="6853238"/>
          </a:xfrm>
          <a:custGeom>
            <a:avLst/>
            <a:gdLst>
              <a:gd name="T0" fmla="*/ 2874 w 2874"/>
              <a:gd name="T1" fmla="*/ 0 h 2875"/>
              <a:gd name="T2" fmla="*/ 0 w 2874"/>
              <a:gd name="T3" fmla="*/ 2875 h 2875"/>
              <a:gd name="T4" fmla="*/ 2874 w 2874"/>
              <a:gd name="T5" fmla="*/ 2875 h 2875"/>
              <a:gd name="T6" fmla="*/ 2874 w 2874"/>
              <a:gd name="T7" fmla="*/ 0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4" h="2875">
                <a:moveTo>
                  <a:pt x="2874" y="0"/>
                </a:moveTo>
                <a:cubicBezTo>
                  <a:pt x="1287" y="0"/>
                  <a:pt x="0" y="1287"/>
                  <a:pt x="0" y="2875"/>
                </a:cubicBezTo>
                <a:cubicBezTo>
                  <a:pt x="2874" y="2875"/>
                  <a:pt x="2874" y="2875"/>
                  <a:pt x="2874" y="2875"/>
                </a:cubicBezTo>
                <a:cubicBezTo>
                  <a:pt x="2874" y="0"/>
                  <a:pt x="2874" y="0"/>
                  <a:pt x="2874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6873875" y="4833938"/>
            <a:ext cx="5349875" cy="2020888"/>
          </a:xfrm>
          <a:custGeom>
            <a:avLst/>
            <a:gdLst>
              <a:gd name="T0" fmla="*/ 2244 w 2244"/>
              <a:gd name="T1" fmla="*/ 848 h 848"/>
              <a:gd name="T2" fmla="*/ 0 w 2244"/>
              <a:gd name="T3" fmla="*/ 848 h 848"/>
              <a:gd name="T4" fmla="*/ 165 w 2244"/>
              <a:gd name="T5" fmla="*/ 0 h 848"/>
              <a:gd name="T6" fmla="*/ 2244 w 2244"/>
              <a:gd name="T7" fmla="*/ 84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4" h="848">
                <a:moveTo>
                  <a:pt x="2244" y="848"/>
                </a:moveTo>
                <a:cubicBezTo>
                  <a:pt x="0" y="848"/>
                  <a:pt x="0" y="848"/>
                  <a:pt x="0" y="848"/>
                </a:cubicBezTo>
                <a:cubicBezTo>
                  <a:pt x="0" y="548"/>
                  <a:pt x="59" y="262"/>
                  <a:pt x="165" y="0"/>
                </a:cubicBezTo>
                <a:cubicBezTo>
                  <a:pt x="618" y="181"/>
                  <a:pt x="2244" y="848"/>
                  <a:pt x="2244" y="8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7827963" y="3479800"/>
            <a:ext cx="4395787" cy="3375025"/>
          </a:xfrm>
          <a:custGeom>
            <a:avLst/>
            <a:gdLst>
              <a:gd name="T0" fmla="*/ 1844 w 1844"/>
              <a:gd name="T1" fmla="*/ 1416 h 1416"/>
              <a:gd name="T2" fmla="*/ 0 w 1844"/>
              <a:gd name="T3" fmla="*/ 668 h 1416"/>
              <a:gd name="T4" fmla="*/ 446 w 1844"/>
              <a:gd name="T5" fmla="*/ 0 h 1416"/>
              <a:gd name="T6" fmla="*/ 1844 w 1844"/>
              <a:gd name="T7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4" h="1416">
                <a:moveTo>
                  <a:pt x="1844" y="1416"/>
                </a:moveTo>
                <a:cubicBezTo>
                  <a:pt x="1844" y="1416"/>
                  <a:pt x="470" y="875"/>
                  <a:pt x="0" y="668"/>
                </a:cubicBezTo>
                <a:cubicBezTo>
                  <a:pt x="103" y="415"/>
                  <a:pt x="256" y="189"/>
                  <a:pt x="446" y="0"/>
                </a:cubicBezTo>
                <a:cubicBezTo>
                  <a:pt x="788" y="347"/>
                  <a:pt x="1844" y="1416"/>
                  <a:pt x="1844" y="14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9310688" y="3052763"/>
            <a:ext cx="2913062" cy="3802063"/>
          </a:xfrm>
          <a:custGeom>
            <a:avLst/>
            <a:gdLst>
              <a:gd name="T0" fmla="*/ 1222 w 1222"/>
              <a:gd name="T1" fmla="*/ 1595 h 1595"/>
              <a:gd name="T2" fmla="*/ 0 w 1222"/>
              <a:gd name="T3" fmla="*/ 385 h 1595"/>
              <a:gd name="T4" fmla="*/ 578 w 1222"/>
              <a:gd name="T5" fmla="*/ 0 h 1595"/>
              <a:gd name="T6" fmla="*/ 1222 w 1222"/>
              <a:gd name="T7" fmla="*/ 1595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2" h="1595">
                <a:moveTo>
                  <a:pt x="1222" y="1595"/>
                </a:moveTo>
                <a:cubicBezTo>
                  <a:pt x="1222" y="1595"/>
                  <a:pt x="442" y="808"/>
                  <a:pt x="0" y="385"/>
                </a:cubicBezTo>
                <a:cubicBezTo>
                  <a:pt x="163" y="220"/>
                  <a:pt x="360" y="88"/>
                  <a:pt x="578" y="0"/>
                </a:cubicBezTo>
                <a:cubicBezTo>
                  <a:pt x="688" y="292"/>
                  <a:pt x="1222" y="1595"/>
                  <a:pt x="1222" y="15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10901362" y="3376652"/>
            <a:ext cx="1292225" cy="3462338"/>
          </a:xfrm>
          <a:custGeom>
            <a:avLst/>
            <a:gdLst>
              <a:gd name="T0" fmla="*/ 542 w 542"/>
              <a:gd name="T1" fmla="*/ 0 h 1453"/>
              <a:gd name="T2" fmla="*/ 542 w 542"/>
              <a:gd name="T3" fmla="*/ 1453 h 1453"/>
              <a:gd name="T4" fmla="*/ 0 w 542"/>
              <a:gd name="T5" fmla="*/ 105 h 1453"/>
              <a:gd name="T6" fmla="*/ 542 w 542"/>
              <a:gd name="T7" fmla="*/ 0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2" h="1453">
                <a:moveTo>
                  <a:pt x="542" y="0"/>
                </a:moveTo>
                <a:cubicBezTo>
                  <a:pt x="542" y="1453"/>
                  <a:pt x="542" y="1453"/>
                  <a:pt x="542" y="1453"/>
                </a:cubicBezTo>
                <a:cubicBezTo>
                  <a:pt x="542" y="1453"/>
                  <a:pt x="320" y="888"/>
                  <a:pt x="0" y="105"/>
                </a:cubicBezTo>
                <a:cubicBezTo>
                  <a:pt x="168" y="38"/>
                  <a:pt x="351" y="0"/>
                  <a:pt x="5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5861050" y="4210050"/>
            <a:ext cx="6362700" cy="2644775"/>
          </a:xfrm>
          <a:custGeom>
            <a:avLst/>
            <a:gdLst>
              <a:gd name="T0" fmla="*/ 17 w 2669"/>
              <a:gd name="T1" fmla="*/ 0 h 1110"/>
              <a:gd name="T2" fmla="*/ 2669 w 2669"/>
              <a:gd name="T3" fmla="*/ 1099 h 1110"/>
              <a:gd name="T4" fmla="*/ 2669 w 2669"/>
              <a:gd name="T5" fmla="*/ 1110 h 1110"/>
              <a:gd name="T6" fmla="*/ 2583 w 2669"/>
              <a:gd name="T7" fmla="*/ 1110 h 1110"/>
              <a:gd name="T8" fmla="*/ 0 w 2669"/>
              <a:gd name="T9" fmla="*/ 40 h 1110"/>
              <a:gd name="T10" fmla="*/ 17 w 2669"/>
              <a:gd name="T11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9" h="1110">
                <a:moveTo>
                  <a:pt x="17" y="0"/>
                </a:moveTo>
                <a:cubicBezTo>
                  <a:pt x="2669" y="1099"/>
                  <a:pt x="2669" y="1099"/>
                  <a:pt x="2669" y="1099"/>
                </a:cubicBezTo>
                <a:cubicBezTo>
                  <a:pt x="2669" y="1110"/>
                  <a:pt x="2669" y="1110"/>
                  <a:pt x="2669" y="1110"/>
                </a:cubicBezTo>
                <a:cubicBezTo>
                  <a:pt x="2583" y="1110"/>
                  <a:pt x="2583" y="1110"/>
                  <a:pt x="2583" y="1110"/>
                </a:cubicBezTo>
                <a:cubicBezTo>
                  <a:pt x="0" y="40"/>
                  <a:pt x="0" y="40"/>
                  <a:pt x="0" y="40"/>
                </a:cubicBezTo>
                <a:cubicBezTo>
                  <a:pt x="6" y="27"/>
                  <a:pt x="11" y="13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7343775" y="1973263"/>
            <a:ext cx="4879975" cy="4881563"/>
          </a:xfrm>
          <a:custGeom>
            <a:avLst/>
            <a:gdLst>
              <a:gd name="T0" fmla="*/ 30 w 2047"/>
              <a:gd name="T1" fmla="*/ 0 h 2048"/>
              <a:gd name="T2" fmla="*/ 2047 w 2047"/>
              <a:gd name="T3" fmla="*/ 2017 h 2048"/>
              <a:gd name="T4" fmla="*/ 2047 w 2047"/>
              <a:gd name="T5" fmla="*/ 2048 h 2048"/>
              <a:gd name="T6" fmla="*/ 2017 w 2047"/>
              <a:gd name="T7" fmla="*/ 2048 h 2048"/>
              <a:gd name="T8" fmla="*/ 0 w 2047"/>
              <a:gd name="T9" fmla="*/ 31 h 2048"/>
              <a:gd name="T10" fmla="*/ 30 w 2047"/>
              <a:gd name="T11" fmla="*/ 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7" h="2048">
                <a:moveTo>
                  <a:pt x="30" y="0"/>
                </a:moveTo>
                <a:cubicBezTo>
                  <a:pt x="2047" y="2017"/>
                  <a:pt x="2047" y="2017"/>
                  <a:pt x="2047" y="2017"/>
                </a:cubicBezTo>
                <a:cubicBezTo>
                  <a:pt x="2047" y="2048"/>
                  <a:pt x="2047" y="2048"/>
                  <a:pt x="2047" y="2048"/>
                </a:cubicBezTo>
                <a:cubicBezTo>
                  <a:pt x="2017" y="2048"/>
                  <a:pt x="2017" y="2048"/>
                  <a:pt x="2017" y="2048"/>
                </a:cubicBezTo>
                <a:cubicBezTo>
                  <a:pt x="0" y="31"/>
                  <a:pt x="0" y="31"/>
                  <a:pt x="0" y="31"/>
                </a:cubicBezTo>
                <a:cubicBezTo>
                  <a:pt x="10" y="20"/>
                  <a:pt x="20" y="10"/>
                  <a:pt x="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9578975" y="493713"/>
            <a:ext cx="2644775" cy="6361113"/>
          </a:xfrm>
          <a:custGeom>
            <a:avLst/>
            <a:gdLst>
              <a:gd name="T0" fmla="*/ 40 w 1109"/>
              <a:gd name="T1" fmla="*/ 0 h 2669"/>
              <a:gd name="T2" fmla="*/ 1109 w 1109"/>
              <a:gd name="T3" fmla="*/ 2582 h 2669"/>
              <a:gd name="T4" fmla="*/ 1109 w 1109"/>
              <a:gd name="T5" fmla="*/ 2669 h 2669"/>
              <a:gd name="T6" fmla="*/ 1098 w 1109"/>
              <a:gd name="T7" fmla="*/ 2669 h 2669"/>
              <a:gd name="T8" fmla="*/ 0 w 1109"/>
              <a:gd name="T9" fmla="*/ 17 h 2669"/>
              <a:gd name="T10" fmla="*/ 40 w 1109"/>
              <a:gd name="T11" fmla="*/ 0 h 2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9" h="2669">
                <a:moveTo>
                  <a:pt x="40" y="0"/>
                </a:moveTo>
                <a:cubicBezTo>
                  <a:pt x="1109" y="2582"/>
                  <a:pt x="1109" y="2582"/>
                  <a:pt x="1109" y="2582"/>
                </a:cubicBezTo>
                <a:cubicBezTo>
                  <a:pt x="1109" y="2669"/>
                  <a:pt x="1109" y="2669"/>
                  <a:pt x="1109" y="2669"/>
                </a:cubicBezTo>
                <a:cubicBezTo>
                  <a:pt x="1098" y="2669"/>
                  <a:pt x="1098" y="2669"/>
                  <a:pt x="1098" y="2669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1"/>
                  <a:pt x="26" y="5"/>
                  <a:pt x="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1042166" y="2081278"/>
            <a:ext cx="4716749" cy="2977354"/>
            <a:chOff x="1894860" y="2401418"/>
            <a:chExt cx="4716749" cy="2977354"/>
          </a:xfrm>
        </p:grpSpPr>
        <p:grpSp>
          <p:nvGrpSpPr>
            <p:cNvPr id="101" name="Group 100"/>
            <p:cNvGrpSpPr/>
            <p:nvPr/>
          </p:nvGrpSpPr>
          <p:grpSpPr>
            <a:xfrm>
              <a:off x="1894860" y="2473640"/>
              <a:ext cx="277647" cy="276819"/>
              <a:chOff x="2138511" y="2464802"/>
              <a:chExt cx="354012" cy="352956"/>
            </a:xfrm>
            <a:solidFill>
              <a:schemeClr val="accent5"/>
            </a:solidFill>
          </p:grpSpPr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894860" y="3326439"/>
              <a:ext cx="277647" cy="276819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105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894860" y="4192576"/>
              <a:ext cx="277647" cy="276819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108" name="Oval 107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894860" y="5039893"/>
              <a:ext cx="277647" cy="276819"/>
              <a:chOff x="2138511" y="2464802"/>
              <a:chExt cx="354012" cy="352956"/>
            </a:xfrm>
            <a:solidFill>
              <a:schemeClr val="accent6"/>
            </a:solidFill>
          </p:grpSpPr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172509" y="2401418"/>
              <a:ext cx="44391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>
                  <a:solidFill>
                    <a:schemeClr val="bg1">
                      <a:lumMod val="50000"/>
                    </a:schemeClr>
                  </a:solidFill>
                  <a:latin typeface="Franklin Gothic Demi" panose="020B0603020102020204" pitchFamily="34" charset="0"/>
                </a:rPr>
                <a:t>O</a:t>
              </a:r>
              <a:r>
                <a:rPr lang="en-US" sz="2000" dirty="0" err="1">
                  <a:solidFill>
                    <a:schemeClr val="bg1">
                      <a:lumMod val="50000"/>
                    </a:schemeClr>
                  </a:solidFill>
                  <a:latin typeface="Franklin Gothic Demi" panose="020B0603020102020204" pitchFamily="34" charset="0"/>
                </a:rPr>
                <a:t>nline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Franklin Gothic Demi" panose="020B0603020102020204" pitchFamily="34" charset="0"/>
                </a:rPr>
                <a:t> Application (includes 2 essays)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latin typeface="Franklin Gothic Demi" panose="020B06030201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72509" y="3259596"/>
              <a:ext cx="2811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Franklin Gothic Demi" panose="020B0603020102020204" pitchFamily="34" charset="0"/>
                </a:rPr>
                <a:t>Recommendation Form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latin typeface="Franklin Gothic Demi" panose="020B06030201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172509" y="4141415"/>
              <a:ext cx="13074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Franklin Gothic Demi" panose="020B0603020102020204" pitchFamily="34" charset="0"/>
                </a:rPr>
                <a:t>Transcript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latin typeface="Franklin Gothic Demi" panose="020B0603020102020204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172509" y="4978662"/>
              <a:ext cx="4134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Franklin Gothic Demi" panose="020B0603020102020204" pitchFamily="34" charset="0"/>
                </a:rPr>
                <a:t>Additional Materials – if applicable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latin typeface="Franklin Gothic Demi" panose="020B06030201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815495" y="597766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580579" y="502432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0528342" y="446939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510915" y="419758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935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8" grpId="0"/>
      <p:bldP spid="132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E4E922-2DDD-894E-876B-6BD92CC782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2B256-D3DF-A245-97F3-C05E71EA81EA}"/>
              </a:ext>
            </a:extLst>
          </p:cNvPr>
          <p:cNvSpPr txBox="1"/>
          <p:nvPr/>
        </p:nvSpPr>
        <p:spPr>
          <a:xfrm>
            <a:off x="830607" y="5200093"/>
            <a:ext cx="1112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Application Deadline: March 12</a:t>
            </a:r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@ 3 PM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2" b="36828"/>
          <a:stretch/>
        </p:blipFill>
        <p:spPr>
          <a:xfrm>
            <a:off x="37" y="1924050"/>
            <a:ext cx="12192000" cy="3114675"/>
          </a:xfrm>
        </p:spPr>
      </p:pic>
    </p:spTree>
    <p:extLst>
      <p:ext uri="{BB962C8B-B14F-4D97-AF65-F5344CB8AC3E}">
        <p14:creationId xmlns:p14="http://schemas.microsoft.com/office/powerpoint/2010/main" val="184475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37681"/>
            <a:ext cx="12192000" cy="2320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7614253" y="4537680"/>
            <a:ext cx="0" cy="1956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62092" y="4789900"/>
            <a:ext cx="38370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Ann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Arbor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 Area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Community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Foundation</a:t>
            </a:r>
            <a:endParaRPr lang="id-ID" sz="1500" dirty="0">
              <a:solidFill>
                <a:schemeClr val="tx1">
                  <a:lumMod val="90000"/>
                  <a:lumOff val="1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301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North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 Main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Street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,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Suite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 300</a:t>
            </a:r>
          </a:p>
          <a:p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Ann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Arbor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,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Michigan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 48104</a:t>
            </a:r>
          </a:p>
          <a:p>
            <a:endParaRPr lang="id-ID" sz="1500" dirty="0">
              <a:solidFill>
                <a:schemeClr val="tx1">
                  <a:lumMod val="90000"/>
                  <a:lumOff val="1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id-ID" sz="15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" panose="020B0603020102020204" pitchFamily="34" charset="0"/>
              </a:rPr>
              <a:t>Phone</a:t>
            </a:r>
            <a:r>
              <a:rPr lang="id-ID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" panose="020B0603020102020204" pitchFamily="34" charset="0"/>
              </a:rPr>
              <a:t>: </a:t>
            </a:r>
            <a:r>
              <a:rPr lang="id-ID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734.663.0401</a:t>
            </a:r>
          </a:p>
          <a:p>
            <a:r>
              <a:rPr lang="id-ID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" panose="020B0603020102020204" pitchFamily="34" charset="0"/>
              </a:rPr>
              <a:t>Email:</a:t>
            </a:r>
            <a:r>
              <a:rPr 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 mferro@aaacf.org</a:t>
            </a:r>
            <a:endParaRPr lang="id-ID" sz="1500" dirty="0">
              <a:solidFill>
                <a:schemeClr val="tx1">
                  <a:lumMod val="90000"/>
                  <a:lumOff val="1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id-ID" sz="15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" panose="020B0603020102020204" pitchFamily="34" charset="0"/>
              </a:rPr>
              <a:t>Website</a:t>
            </a:r>
            <a:r>
              <a:rPr lang="id-ID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Demi" panose="020B0603020102020204" pitchFamily="34" charset="0"/>
              </a:rPr>
              <a:t>: </a:t>
            </a:r>
            <a:r>
              <a:rPr lang="id-ID" sz="15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</a:rPr>
              <a:t>aaacf.org</a:t>
            </a:r>
            <a:endParaRPr lang="id-ID" sz="1500" dirty="0">
              <a:solidFill>
                <a:schemeClr val="tx1">
                  <a:lumMod val="90000"/>
                  <a:lumOff val="1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70753" y="3410353"/>
            <a:ext cx="323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Please contact Maryellen Ferro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00083" y="2652358"/>
            <a:ext cx="3110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Questions?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BB7BD3F-19FC-5E41-B6D1-4A82C158F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9" t="21494" r="37921" b="51884"/>
          <a:stretch/>
        </p:blipFill>
        <p:spPr>
          <a:xfrm>
            <a:off x="-750532" y="516458"/>
            <a:ext cx="9363156" cy="71106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68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AAACF-PRO 5">
      <a:dk1>
        <a:srgbClr val="0B0A08"/>
      </a:dk1>
      <a:lt1>
        <a:srgbClr val="FFFFFF"/>
      </a:lt1>
      <a:dk2>
        <a:srgbClr val="486523"/>
      </a:dk2>
      <a:lt2>
        <a:srgbClr val="DAC670"/>
      </a:lt2>
      <a:accent1>
        <a:srgbClr val="EA892C"/>
      </a:accent1>
      <a:accent2>
        <a:srgbClr val="7E371A"/>
      </a:accent2>
      <a:accent3>
        <a:srgbClr val="AAB429"/>
      </a:accent3>
      <a:accent4>
        <a:srgbClr val="B9A01E"/>
      </a:accent4>
      <a:accent5>
        <a:srgbClr val="DA312A"/>
      </a:accent5>
      <a:accent6>
        <a:srgbClr val="4D4021"/>
      </a:accent6>
      <a:hlink>
        <a:srgbClr val="626161"/>
      </a:hlink>
      <a:folHlink>
        <a:srgbClr val="D1116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15706</TotalTime>
  <Words>252</Words>
  <Application>Microsoft Macintosh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SignAddict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AbuSina</dc:creator>
  <cp:lastModifiedBy>Microsoft Office User</cp:lastModifiedBy>
  <cp:revision>1207</cp:revision>
  <cp:lastPrinted>2018-03-27T01:12:26Z</cp:lastPrinted>
  <dcterms:created xsi:type="dcterms:W3CDTF">2014-09-15T07:14:39Z</dcterms:created>
  <dcterms:modified xsi:type="dcterms:W3CDTF">2019-01-11T14:38:21Z</dcterms:modified>
</cp:coreProperties>
</file>