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Average" panose="02000503040000020003" pitchFamily="2" charset="77"/>
      <p:regular r:id="rId24"/>
    </p:embeddedFont>
    <p:embeddedFont>
      <p:font typeface="Lora" pitchFamily="2" charset="77"/>
      <p:regular r:id="rId25"/>
      <p:bold r:id="rId26"/>
      <p:italic r:id="rId27"/>
      <p:boldItalic r:id="rId28"/>
    </p:embeddedFont>
    <p:embeddedFont>
      <p:font typeface="Quattrocento Sans" panose="020B0802050000020003" pitchFamily="34" charset="0"/>
      <p:regular r:id="rId29"/>
      <p:bold r:id="rId30"/>
      <p:italic r:id="rId31"/>
      <p:boldItalic r:id="rId32"/>
    </p:embeddedFont>
    <p:embeddedFont>
      <p:font typeface="Roboto Slab" pitchFamily="2"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p:restoredTop sz="94659"/>
  </p:normalViewPr>
  <p:slideViewPr>
    <p:cSldViewPr snapToGrid="0" snapToObjects="1">
      <p:cViewPr varScale="1">
        <p:scale>
          <a:sx n="104" d="100"/>
          <a:sy n="104" d="100"/>
        </p:scale>
        <p:origin x="200"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9609a2f9_0_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19609a2f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11f9759c3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11f9759c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4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a0a38b06a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a0a38b06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a0a38b06a_0_4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a0a38b06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9a606a07a2_1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9a606a07a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9a0a38b06a_0_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9a0a38b06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af6b318c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9af6b318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9a0a38b06a_0_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9a0a38b0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11f9759c3_0_5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11f9759c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400"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9a0a38b06a_0_10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9a0a38b06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9a0a38b06a_0_1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9a0a38b06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b63bd3f8c_0_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b63bd3f8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400"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a606a07a2_1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a606a07a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9a606a07a2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9a606a07a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192703350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19270335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8367e0056_0_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8367e005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11f9759c3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11f9759c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4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a0a38b06a_0_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a0a38b06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ad9ee9cc1_2_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ad9ee9cc1_2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9a0a38b06a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9a0a38b06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9a0a38b06a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9a0a38b0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67"/>
        <p:cNvGrpSpPr/>
        <p:nvPr/>
      </p:nvGrpSpPr>
      <p:grpSpPr>
        <a:xfrm>
          <a:off x="0" y="0"/>
          <a:ext cx="0" cy="0"/>
          <a:chOff x="0" y="0"/>
          <a:chExt cx="0" cy="0"/>
        </a:xfrm>
      </p:grpSpPr>
      <p:sp>
        <p:nvSpPr>
          <p:cNvPr id="68" name="Google Shape;68;p1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69" name="Google Shape;69;p1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70" name="Google Shape;70;p1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71" name="Google Shape;71;p12"/>
          <p:cNvSpPr txBox="1">
            <a:spLocks noGrp="1"/>
          </p:cNvSpPr>
          <p:nvPr>
            <p:ph type="ctrTitle"/>
          </p:nvPr>
        </p:nvSpPr>
        <p:spPr>
          <a:xfrm>
            <a:off x="1680302" y="1188925"/>
            <a:ext cx="5783400" cy="145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72" name="Google Shape;72;p1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73" name="Google Shape;7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74"/>
        <p:cNvGrpSpPr/>
        <p:nvPr/>
      </p:nvGrpSpPr>
      <p:grpSpPr>
        <a:xfrm>
          <a:off x="0" y="0"/>
          <a:ext cx="0" cy="0"/>
          <a:chOff x="0" y="0"/>
          <a:chExt cx="0" cy="0"/>
        </a:xfrm>
      </p:grpSpPr>
      <p:cxnSp>
        <p:nvCxnSpPr>
          <p:cNvPr id="75" name="Google Shape;75;p13"/>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76" name="Google Shape;76;p13"/>
          <p:cNvSpPr txBox="1">
            <a:spLocks noGrp="1"/>
          </p:cNvSpPr>
          <p:nvPr>
            <p:ph type="title"/>
          </p:nvPr>
        </p:nvSpPr>
        <p:spPr>
          <a:xfrm>
            <a:off x="387900" y="458025"/>
            <a:ext cx="8368200" cy="6861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77" name="Google Shape;77;p1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8" name="Google Shape;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noAutofit/>
          </a:bodyPr>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ora"/>
                <a:ea typeface="Lora"/>
                <a:cs typeface="Lora"/>
                <a:sym typeface="Lora"/>
              </a:rPr>
              <a:t>“</a:t>
            </a:r>
            <a:endParaRPr sz="3600" b="1">
              <a:latin typeface="Lora"/>
              <a:ea typeface="Lora"/>
              <a:cs typeface="Lora"/>
              <a:sym typeface="Lora"/>
            </a:endParaRPr>
          </a:p>
        </p:txBody>
      </p:sp>
      <p:sp>
        <p:nvSpPr>
          <p:cNvPr id="25" name="Google Shape;25;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atin typeface="Lora"/>
                <a:ea typeface="Lora"/>
                <a:cs typeface="Lora"/>
                <a:sym typeface="Lora"/>
              </a:defRPr>
            </a:lvl1pPr>
            <a:lvl2pPr lvl="1">
              <a:buNone/>
              <a:defRPr>
                <a:latin typeface="Lora"/>
                <a:ea typeface="Lora"/>
                <a:cs typeface="Lora"/>
                <a:sym typeface="Lora"/>
              </a:defRPr>
            </a:lvl2pPr>
            <a:lvl3pPr lvl="2">
              <a:buNone/>
              <a:defRPr>
                <a:latin typeface="Lora"/>
                <a:ea typeface="Lora"/>
                <a:cs typeface="Lora"/>
                <a:sym typeface="Lora"/>
              </a:defRPr>
            </a:lvl3pPr>
            <a:lvl4pPr lvl="3">
              <a:buNone/>
              <a:defRPr>
                <a:latin typeface="Lora"/>
                <a:ea typeface="Lora"/>
                <a:cs typeface="Lora"/>
                <a:sym typeface="Lora"/>
              </a:defRPr>
            </a:lvl4pPr>
            <a:lvl5pPr lvl="4">
              <a:buNone/>
              <a:defRPr>
                <a:latin typeface="Lora"/>
                <a:ea typeface="Lora"/>
                <a:cs typeface="Lora"/>
                <a:sym typeface="Lora"/>
              </a:defRPr>
            </a:lvl5pPr>
            <a:lvl6pPr lvl="5">
              <a:buNone/>
              <a:defRPr>
                <a:latin typeface="Lora"/>
                <a:ea typeface="Lora"/>
                <a:cs typeface="Lora"/>
                <a:sym typeface="Lora"/>
              </a:defRPr>
            </a:lvl6pPr>
            <a:lvl7pPr lvl="6">
              <a:buNone/>
              <a:defRPr>
                <a:latin typeface="Lora"/>
                <a:ea typeface="Lora"/>
                <a:cs typeface="Lora"/>
                <a:sym typeface="Lora"/>
              </a:defRPr>
            </a:lvl7pPr>
            <a:lvl8pPr lvl="7">
              <a:buNone/>
              <a:defRPr>
                <a:latin typeface="Lora"/>
                <a:ea typeface="Lora"/>
                <a:cs typeface="Lora"/>
                <a:sym typeface="Lora"/>
              </a:defRPr>
            </a:lvl8pPr>
            <a:lvl9pPr lvl="8">
              <a:buNone/>
              <a:defRPr>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75800" y="334843"/>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75800" y="104175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4980266" y="104175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552650"/>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969900" y="349692"/>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54200" y="5983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922668"/>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937125"/>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1990450" y="4037375"/>
            <a:ext cx="51630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SzPts val="1400"/>
              <a:buFont typeface="Lora"/>
              <a:buNone/>
              <a:defRPr sz="1400" i="1">
                <a:latin typeface="Lora"/>
                <a:ea typeface="Lora"/>
                <a:cs typeface="Lora"/>
                <a:sym typeface="Lora"/>
              </a:defRPr>
            </a:lvl1pPr>
          </a:lstStyle>
          <a:p>
            <a:endParaRPr/>
          </a:p>
        </p:txBody>
      </p:sp>
      <p:cxnSp>
        <p:nvCxnSpPr>
          <p:cNvPr id="58" name="Google Shape;58;p9"/>
          <p:cNvCxnSpPr/>
          <p:nvPr/>
        </p:nvCxnSpPr>
        <p:spPr>
          <a:xfrm>
            <a:off x="-6025" y="4666129"/>
            <a:ext cx="9162000" cy="0"/>
          </a:xfrm>
          <a:prstGeom prst="straightConnector1">
            <a:avLst/>
          </a:prstGeom>
          <a:noFill/>
          <a:ln w="9525" cap="flat" cmpd="sng">
            <a:solidFill>
              <a:srgbClr val="CCCCCC"/>
            </a:solidFill>
            <a:prstDash val="solid"/>
            <a:round/>
            <a:headEnd type="none" w="med" len="med"/>
            <a:tailEnd type="none" w="med" len="med"/>
          </a:ln>
        </p:spPr>
      </p:cxnSp>
      <p:sp>
        <p:nvSpPr>
          <p:cNvPr id="59" name="Google Shape;59;p9"/>
          <p:cNvSpPr/>
          <p:nvPr/>
        </p:nvSpPr>
        <p:spPr>
          <a:xfrm>
            <a:off x="4457400" y="4551496"/>
            <a:ext cx="229200" cy="2292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atin typeface="Lora"/>
                <a:ea typeface="Lora"/>
                <a:cs typeface="Lora"/>
                <a:sym typeface="Lora"/>
              </a:defRPr>
            </a:lvl1pPr>
            <a:lvl2pPr lvl="1">
              <a:buNone/>
              <a:defRPr>
                <a:latin typeface="Lora"/>
                <a:ea typeface="Lora"/>
                <a:cs typeface="Lora"/>
                <a:sym typeface="Lora"/>
              </a:defRPr>
            </a:lvl2pPr>
            <a:lvl3pPr lvl="2">
              <a:buNone/>
              <a:defRPr>
                <a:latin typeface="Lora"/>
                <a:ea typeface="Lora"/>
                <a:cs typeface="Lora"/>
                <a:sym typeface="Lora"/>
              </a:defRPr>
            </a:lvl3pPr>
            <a:lvl4pPr lvl="3">
              <a:buNone/>
              <a:defRPr>
                <a:latin typeface="Lora"/>
                <a:ea typeface="Lora"/>
                <a:cs typeface="Lora"/>
                <a:sym typeface="Lora"/>
              </a:defRPr>
            </a:lvl4pPr>
            <a:lvl5pPr lvl="4">
              <a:buNone/>
              <a:defRPr>
                <a:latin typeface="Lora"/>
                <a:ea typeface="Lora"/>
                <a:cs typeface="Lora"/>
                <a:sym typeface="Lora"/>
              </a:defRPr>
            </a:lvl5pPr>
            <a:lvl6pPr lvl="5">
              <a:buNone/>
              <a:defRPr>
                <a:latin typeface="Lora"/>
                <a:ea typeface="Lora"/>
                <a:cs typeface="Lora"/>
                <a:sym typeface="Lora"/>
              </a:defRPr>
            </a:lvl6pPr>
            <a:lvl7pPr lvl="6">
              <a:buNone/>
              <a:defRPr>
                <a:latin typeface="Lora"/>
                <a:ea typeface="Lora"/>
                <a:cs typeface="Lora"/>
                <a:sym typeface="Lora"/>
              </a:defRPr>
            </a:lvl7pPr>
            <a:lvl8pPr lvl="7">
              <a:buNone/>
              <a:defRPr>
                <a:latin typeface="Lora"/>
                <a:ea typeface="Lora"/>
                <a:cs typeface="Lora"/>
                <a:sym typeface="Lora"/>
              </a:defRPr>
            </a:lvl8pPr>
            <a:lvl9pPr lvl="8">
              <a:buNone/>
              <a:defRPr>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latin typeface="Quattrocento Sans"/>
                <a:ea typeface="Quattrocento Sans"/>
                <a:cs typeface="Quattrocento Sans"/>
                <a:sym typeface="Quattrocento Sans"/>
              </a:defRPr>
            </a:lvl1pPr>
            <a:lvl2pPr lvl="1" algn="r">
              <a:buNone/>
              <a:defRPr sz="1300">
                <a:latin typeface="Quattrocento Sans"/>
                <a:ea typeface="Quattrocento Sans"/>
                <a:cs typeface="Quattrocento Sans"/>
                <a:sym typeface="Quattrocento Sans"/>
              </a:defRPr>
            </a:lvl2pPr>
            <a:lvl3pPr lvl="2" algn="r">
              <a:buNone/>
              <a:defRPr sz="1300">
                <a:latin typeface="Quattrocento Sans"/>
                <a:ea typeface="Quattrocento Sans"/>
                <a:cs typeface="Quattrocento Sans"/>
                <a:sym typeface="Quattrocento Sans"/>
              </a:defRPr>
            </a:lvl3pPr>
            <a:lvl4pPr lvl="3" algn="r">
              <a:buNone/>
              <a:defRPr sz="1300">
                <a:latin typeface="Quattrocento Sans"/>
                <a:ea typeface="Quattrocento Sans"/>
                <a:cs typeface="Quattrocento Sans"/>
                <a:sym typeface="Quattrocento Sans"/>
              </a:defRPr>
            </a:lvl4pPr>
            <a:lvl5pPr lvl="4" algn="r">
              <a:buNone/>
              <a:defRPr sz="1300">
                <a:latin typeface="Quattrocento Sans"/>
                <a:ea typeface="Quattrocento Sans"/>
                <a:cs typeface="Quattrocento Sans"/>
                <a:sym typeface="Quattrocento Sans"/>
              </a:defRPr>
            </a:lvl5pPr>
            <a:lvl6pPr lvl="5" algn="r">
              <a:buNone/>
              <a:defRPr sz="1300">
                <a:latin typeface="Quattrocento Sans"/>
                <a:ea typeface="Quattrocento Sans"/>
                <a:cs typeface="Quattrocento Sans"/>
                <a:sym typeface="Quattrocento Sans"/>
              </a:defRPr>
            </a:lvl6pPr>
            <a:lvl7pPr lvl="6" algn="r">
              <a:buNone/>
              <a:defRPr sz="1300">
                <a:latin typeface="Quattrocento Sans"/>
                <a:ea typeface="Quattrocento Sans"/>
                <a:cs typeface="Quattrocento Sans"/>
                <a:sym typeface="Quattrocento Sans"/>
              </a:defRPr>
            </a:lvl7pPr>
            <a:lvl8pPr lvl="7" algn="r">
              <a:buNone/>
              <a:defRPr sz="1300">
                <a:latin typeface="Quattrocento Sans"/>
                <a:ea typeface="Quattrocento Sans"/>
                <a:cs typeface="Quattrocento Sans"/>
                <a:sym typeface="Quattrocento Sans"/>
              </a:defRPr>
            </a:lvl8pPr>
            <a:lvl9pPr lvl="8" algn="r">
              <a:buNone/>
              <a:defRPr sz="1300">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ww.nacacnet.org/news--publications/newsroom/test-optional-means-test-optional/"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www.screencast.com/t/gxEQkElyo1"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s://www.screencast.com/t/Eibj9gq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2.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a2schools.org/Page/16484"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p:nvPr/>
        </p:nvSpPr>
        <p:spPr>
          <a:xfrm>
            <a:off x="9850" y="4349075"/>
            <a:ext cx="9144000" cy="850800"/>
          </a:xfrm>
          <a:prstGeom prst="rect">
            <a:avLst/>
          </a:prstGeom>
          <a:solidFill>
            <a:schemeClr val="accent5"/>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txBox="1">
            <a:spLocks noGrp="1"/>
          </p:cNvSpPr>
          <p:nvPr>
            <p:ph type="ctrTitle"/>
          </p:nvPr>
        </p:nvSpPr>
        <p:spPr>
          <a:xfrm>
            <a:off x="676525" y="1939550"/>
            <a:ext cx="8142600" cy="1458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lnSpc>
                <a:spcPct val="100000"/>
              </a:lnSpc>
              <a:spcBef>
                <a:spcPts val="0"/>
              </a:spcBef>
              <a:spcAft>
                <a:spcPts val="0"/>
              </a:spcAft>
              <a:buNone/>
            </a:pPr>
            <a:r>
              <a:rPr lang="en" sz="2400">
                <a:solidFill>
                  <a:srgbClr val="666666"/>
                </a:solidFill>
                <a:latin typeface="Arial"/>
                <a:ea typeface="Arial"/>
                <a:cs typeface="Arial"/>
                <a:sym typeface="Arial"/>
              </a:rPr>
              <a:t>SENIOR FAMILY NIGHT </a:t>
            </a:r>
            <a:endParaRPr sz="2400">
              <a:solidFill>
                <a:srgbClr val="666666"/>
              </a:solidFill>
              <a:latin typeface="Arial"/>
              <a:ea typeface="Arial"/>
              <a:cs typeface="Arial"/>
              <a:sym typeface="Arial"/>
            </a:endParaRPr>
          </a:p>
          <a:p>
            <a:pPr marL="0" lvl="0" indent="0" algn="ctr"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r>
              <a:rPr lang="en" sz="2000">
                <a:latin typeface="Arial"/>
                <a:ea typeface="Arial"/>
                <a:cs typeface="Arial"/>
                <a:sym typeface="Arial"/>
              </a:rPr>
              <a:t>September 23, 2020</a:t>
            </a:r>
            <a:endParaRPr sz="2000">
              <a:latin typeface="Arial"/>
              <a:ea typeface="Arial"/>
              <a:cs typeface="Arial"/>
              <a:sym typeface="Arial"/>
            </a:endParaRPr>
          </a:p>
          <a:p>
            <a:pPr marL="0" lvl="0" indent="0" algn="l" rtl="0">
              <a:lnSpc>
                <a:spcPct val="100000"/>
              </a:lnSpc>
              <a:spcBef>
                <a:spcPts val="0"/>
              </a:spcBef>
              <a:spcAft>
                <a:spcPts val="0"/>
              </a:spcAft>
              <a:buNone/>
            </a:pPr>
            <a:r>
              <a:rPr lang="en" sz="2000">
                <a:latin typeface="Arial"/>
                <a:ea typeface="Arial"/>
                <a:cs typeface="Arial"/>
                <a:sym typeface="Arial"/>
              </a:rPr>
              <a:t>		5:00 - 5:45</a:t>
            </a:r>
            <a:endParaRPr sz="2000">
              <a:latin typeface="Arial"/>
              <a:ea typeface="Arial"/>
              <a:cs typeface="Arial"/>
              <a:sym typeface="Arial"/>
            </a:endParaRPr>
          </a:p>
        </p:txBody>
      </p:sp>
      <p:pic>
        <p:nvPicPr>
          <p:cNvPr id="85" name="Google Shape;85;p14"/>
          <p:cNvPicPr preferRelativeResize="0"/>
          <p:nvPr/>
        </p:nvPicPr>
        <p:blipFill>
          <a:blip r:embed="rId3">
            <a:alphaModFix/>
          </a:blip>
          <a:stretch>
            <a:fillRect/>
          </a:stretch>
        </p:blipFill>
        <p:spPr>
          <a:xfrm>
            <a:off x="824800" y="512975"/>
            <a:ext cx="6612201" cy="1022225"/>
          </a:xfrm>
          <a:prstGeom prst="rect">
            <a:avLst/>
          </a:prstGeom>
          <a:noFill/>
          <a:ln>
            <a:noFill/>
          </a:ln>
        </p:spPr>
      </p:pic>
      <p:pic>
        <p:nvPicPr>
          <p:cNvPr id="86" name="Google Shape;86;p14"/>
          <p:cNvPicPr preferRelativeResize="0"/>
          <p:nvPr/>
        </p:nvPicPr>
        <p:blipFill>
          <a:blip r:embed="rId4">
            <a:alphaModFix/>
          </a:blip>
          <a:stretch>
            <a:fillRect/>
          </a:stretch>
        </p:blipFill>
        <p:spPr>
          <a:xfrm>
            <a:off x="824800" y="3352150"/>
            <a:ext cx="1117375" cy="863625"/>
          </a:xfrm>
          <a:prstGeom prst="rect">
            <a:avLst/>
          </a:prstGeom>
          <a:noFill/>
          <a:ln>
            <a:noFill/>
          </a:ln>
        </p:spPr>
      </p:pic>
      <p:pic>
        <p:nvPicPr>
          <p:cNvPr id="87" name="Google Shape;87;p14"/>
          <p:cNvPicPr preferRelativeResize="0"/>
          <p:nvPr/>
        </p:nvPicPr>
        <p:blipFill>
          <a:blip r:embed="rId5">
            <a:alphaModFix/>
          </a:blip>
          <a:stretch>
            <a:fillRect/>
          </a:stretch>
        </p:blipFill>
        <p:spPr>
          <a:xfrm>
            <a:off x="578275" y="344900"/>
            <a:ext cx="6918450" cy="1190300"/>
          </a:xfrm>
          <a:prstGeom prst="rect">
            <a:avLst/>
          </a:prstGeom>
          <a:noFill/>
          <a:ln>
            <a:noFill/>
          </a:ln>
        </p:spPr>
      </p:pic>
      <p:pic>
        <p:nvPicPr>
          <p:cNvPr id="88" name="Google Shape;88;p14"/>
          <p:cNvPicPr preferRelativeResize="0"/>
          <p:nvPr/>
        </p:nvPicPr>
        <p:blipFill>
          <a:blip r:embed="rId6">
            <a:alphaModFix/>
          </a:blip>
          <a:stretch>
            <a:fillRect/>
          </a:stretch>
        </p:blipFill>
        <p:spPr>
          <a:xfrm>
            <a:off x="5288250" y="1535200"/>
            <a:ext cx="1581150" cy="295275"/>
          </a:xfrm>
          <a:prstGeom prst="rect">
            <a:avLst/>
          </a:prstGeom>
          <a:noFill/>
          <a:ln>
            <a:noFill/>
          </a:ln>
        </p:spPr>
      </p:pic>
      <p:pic>
        <p:nvPicPr>
          <p:cNvPr id="89" name="Google Shape;89;p14"/>
          <p:cNvPicPr preferRelativeResize="0"/>
          <p:nvPr/>
        </p:nvPicPr>
        <p:blipFill>
          <a:blip r:embed="rId7">
            <a:alphaModFix amt="95000"/>
          </a:blip>
          <a:stretch>
            <a:fillRect/>
          </a:stretch>
        </p:blipFill>
        <p:spPr>
          <a:xfrm>
            <a:off x="6517350" y="4564712"/>
            <a:ext cx="2500174" cy="482175"/>
          </a:xfrm>
          <a:prstGeom prst="rect">
            <a:avLst/>
          </a:prstGeom>
          <a:noFill/>
          <a:ln>
            <a:noFill/>
          </a:ln>
        </p:spPr>
      </p:pic>
      <p:sp>
        <p:nvSpPr>
          <p:cNvPr id="90" name="Google Shape;90;p14"/>
          <p:cNvSpPr/>
          <p:nvPr/>
        </p:nvSpPr>
        <p:spPr>
          <a:xfrm>
            <a:off x="0" y="4851700"/>
            <a:ext cx="429900" cy="302400"/>
          </a:xfrm>
          <a:prstGeom prst="rect">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1381250" y="937125"/>
            <a:ext cx="70767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400"/>
              <a:t>Senior Year Planning</a:t>
            </a:r>
            <a:endParaRPr sz="2400">
              <a:highlight>
                <a:srgbClr val="FFFFFF"/>
              </a:highlight>
            </a:endParaRPr>
          </a:p>
        </p:txBody>
      </p:sp>
      <p:sp>
        <p:nvSpPr>
          <p:cNvPr id="238" name="Google Shape;238;p23"/>
          <p:cNvSpPr/>
          <p:nvPr/>
        </p:nvSpPr>
        <p:spPr>
          <a:xfrm>
            <a:off x="4433523" y="1808525"/>
            <a:ext cx="2399100" cy="2399100"/>
          </a:xfrm>
          <a:prstGeom prst="ellipse">
            <a:avLst/>
          </a:prstGeom>
          <a:solidFill>
            <a:srgbClr val="674EA7"/>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College Application Process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b="1">
              <a:solidFill>
                <a:srgbClr val="B7B7B7"/>
              </a:solidFill>
              <a:latin typeface="Quattrocento Sans"/>
              <a:ea typeface="Quattrocento Sans"/>
              <a:cs typeface="Quattrocento Sans"/>
              <a:sym typeface="Quattrocento Sans"/>
            </a:endParaRPr>
          </a:p>
        </p:txBody>
      </p:sp>
      <p:sp>
        <p:nvSpPr>
          <p:cNvPr id="239" name="Google Shape;239;p23"/>
          <p:cNvSpPr/>
          <p:nvPr/>
        </p:nvSpPr>
        <p:spPr>
          <a:xfrm>
            <a:off x="2307800"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Objectives/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Planning for Life After High School</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None/>
            </a:pPr>
            <a:endParaRPr sz="1800">
              <a:latin typeface="Quattrocento Sans"/>
              <a:ea typeface="Quattrocento Sans"/>
              <a:cs typeface="Quattrocento Sans"/>
              <a:sym typeface="Quattrocento Sans"/>
            </a:endParaRPr>
          </a:p>
        </p:txBody>
      </p:sp>
      <p:sp>
        <p:nvSpPr>
          <p:cNvPr id="240" name="Google Shape;240;p23"/>
          <p:cNvSpPr/>
          <p:nvPr/>
        </p:nvSpPr>
        <p:spPr>
          <a:xfrm>
            <a:off x="6481097"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500" b="1">
                <a:solidFill>
                  <a:schemeClr val="dk1"/>
                </a:solidFill>
                <a:latin typeface="Quattrocento Sans"/>
                <a:ea typeface="Quattrocento Sans"/>
                <a:cs typeface="Quattrocento Sans"/>
                <a:sym typeface="Quattrocento Sans"/>
              </a:rPr>
              <a:t>Naviance/</a:t>
            </a:r>
            <a:endParaRPr sz="15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500" b="1">
                <a:solidFill>
                  <a:schemeClr val="dk1"/>
                </a:solidFill>
                <a:latin typeface="Quattrocento Sans"/>
                <a:ea typeface="Quattrocento Sans"/>
                <a:cs typeface="Quattrocento Sans"/>
                <a:sym typeface="Quattrocento Sans"/>
              </a:rPr>
              <a:t>Letters of Recommendation and Transcripts</a:t>
            </a:r>
            <a:endParaRPr sz="15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None/>
            </a:pPr>
            <a:endParaRPr sz="1800" b="1">
              <a:solidFill>
                <a:schemeClr val="dk1"/>
              </a:solidFill>
              <a:latin typeface="Quattrocento Sans"/>
              <a:ea typeface="Quattrocento Sans"/>
              <a:cs typeface="Quattrocento Sans"/>
              <a:sym typeface="Quattrocento Sans"/>
            </a:endParaRPr>
          </a:p>
        </p:txBody>
      </p:sp>
      <p:grpSp>
        <p:nvGrpSpPr>
          <p:cNvPr id="241" name="Google Shape;241;p23"/>
          <p:cNvGrpSpPr/>
          <p:nvPr/>
        </p:nvGrpSpPr>
        <p:grpSpPr>
          <a:xfrm>
            <a:off x="916458" y="1019750"/>
            <a:ext cx="214625" cy="214625"/>
            <a:chOff x="2594050" y="1631825"/>
            <a:chExt cx="439625" cy="439625"/>
          </a:xfrm>
        </p:grpSpPr>
        <p:sp>
          <p:nvSpPr>
            <p:cNvPr id="242" name="Google Shape;242;p23"/>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solidFill>
                  <a:srgbClr val="0000FF"/>
                </a:solidFill>
              </a:rPr>
              <a:t>10</a:t>
            </a:fld>
            <a:endParaRPr b="1">
              <a:solidFill>
                <a:srgbClr val="0000FF"/>
              </a:solidFill>
            </a:endParaRPr>
          </a:p>
        </p:txBody>
      </p:sp>
      <p:pic>
        <p:nvPicPr>
          <p:cNvPr id="247" name="Google Shape;247;p23"/>
          <p:cNvPicPr preferRelativeResize="0"/>
          <p:nvPr/>
        </p:nvPicPr>
        <p:blipFill>
          <a:blip r:embed="rId3">
            <a:alphaModFix/>
          </a:blip>
          <a:stretch>
            <a:fillRect/>
          </a:stretch>
        </p:blipFill>
        <p:spPr>
          <a:xfrm>
            <a:off x="6544600" y="4544575"/>
            <a:ext cx="2500174" cy="482175"/>
          </a:xfrm>
          <a:prstGeom prst="rect">
            <a:avLst/>
          </a:prstGeom>
          <a:noFill/>
          <a:ln>
            <a:noFill/>
          </a:ln>
        </p:spPr>
      </p:pic>
      <p:sp>
        <p:nvSpPr>
          <p:cNvPr id="248" name="Google Shape;248;p23"/>
          <p:cNvSpPr txBox="1"/>
          <p:nvPr/>
        </p:nvSpPr>
        <p:spPr>
          <a:xfrm>
            <a:off x="2947400" y="3834825"/>
            <a:ext cx="5932800" cy="4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latin typeface="Lora"/>
              <a:ea typeface="Lora"/>
              <a:cs typeface="Lora"/>
              <a:sym typeface="Lora"/>
            </a:endParaRPr>
          </a:p>
        </p:txBody>
      </p:sp>
      <p:sp>
        <p:nvSpPr>
          <p:cNvPr id="249" name="Google Shape;249;p23"/>
          <p:cNvSpPr/>
          <p:nvPr/>
        </p:nvSpPr>
        <p:spPr>
          <a:xfrm>
            <a:off x="234647"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latin typeface="Quattrocento Sans"/>
                <a:ea typeface="Quattrocento Sans"/>
                <a:cs typeface="Quattrocento Sans"/>
                <a:sym typeface="Quattrocento Sans"/>
              </a:rPr>
              <a:t>I</a:t>
            </a:r>
            <a:r>
              <a:rPr lang="en" sz="1800" b="1">
                <a:solidFill>
                  <a:schemeClr val="dk1"/>
                </a:solidFill>
                <a:latin typeface="Quattrocento Sans"/>
                <a:ea typeface="Quattrocento Sans"/>
                <a:cs typeface="Quattrocento Sans"/>
                <a:sym typeface="Quattrocento Sans"/>
              </a:rPr>
              <a:t>ntroductions/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Session Expectations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b="1">
              <a:latin typeface="Quattrocento Sans"/>
              <a:ea typeface="Quattrocento Sans"/>
              <a:cs typeface="Quattrocento Sans"/>
              <a:sym typeface="Quattrocento Sans"/>
            </a:endParaRPr>
          </a:p>
        </p:txBody>
      </p:sp>
      <p:sp>
        <p:nvSpPr>
          <p:cNvPr id="250" name="Google Shape;250;p23"/>
          <p:cNvSpPr txBox="1"/>
          <p:nvPr/>
        </p:nvSpPr>
        <p:spPr>
          <a:xfrm>
            <a:off x="156875" y="4851700"/>
            <a:ext cx="825600" cy="1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a:latin typeface="Quattrocento Sans"/>
              <a:ea typeface="Quattrocento Sans"/>
              <a:cs typeface="Quattrocento Sans"/>
              <a:sym typeface="Quattrocento Sans"/>
            </a:endParaRPr>
          </a:p>
        </p:txBody>
      </p:sp>
      <p:pic>
        <p:nvPicPr>
          <p:cNvPr id="251" name="Google Shape;251;p23"/>
          <p:cNvPicPr preferRelativeResize="0"/>
          <p:nvPr/>
        </p:nvPicPr>
        <p:blipFill>
          <a:blip r:embed="rId4">
            <a:alphaModFix/>
          </a:blip>
          <a:stretch>
            <a:fillRect/>
          </a:stretch>
        </p:blipFill>
        <p:spPr>
          <a:xfrm>
            <a:off x="336175" y="774800"/>
            <a:ext cx="1117375" cy="863625"/>
          </a:xfrm>
          <a:prstGeom prst="rect">
            <a:avLst/>
          </a:prstGeom>
          <a:noFill/>
          <a:ln>
            <a:noFill/>
          </a:ln>
        </p:spPr>
      </p:pic>
      <p:sp>
        <p:nvSpPr>
          <p:cNvPr id="252" name="Google Shape;252;p23"/>
          <p:cNvSpPr/>
          <p:nvPr/>
        </p:nvSpPr>
        <p:spPr>
          <a:xfrm>
            <a:off x="0" y="4851700"/>
            <a:ext cx="429900" cy="3024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58" name="Google Shape;258;p24"/>
          <p:cNvSpPr txBox="1">
            <a:spLocks noGrp="1"/>
          </p:cNvSpPr>
          <p:nvPr>
            <p:ph type="title"/>
          </p:nvPr>
        </p:nvSpPr>
        <p:spPr>
          <a:xfrm>
            <a:off x="1700825" y="501350"/>
            <a:ext cx="63498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Types of Application/ Decision Deadlines</a:t>
            </a:r>
            <a:endParaRPr/>
          </a:p>
        </p:txBody>
      </p:sp>
      <p:sp>
        <p:nvSpPr>
          <p:cNvPr id="259" name="Google Shape;259;p24"/>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accent5"/>
              </a:buClr>
              <a:buSzPts val="1800"/>
              <a:buChar char="◉"/>
            </a:pPr>
            <a:r>
              <a:rPr lang="en" sz="1800" b="1"/>
              <a:t>Applications direct to the institution</a:t>
            </a:r>
            <a:endParaRPr sz="1800" b="1"/>
          </a:p>
          <a:p>
            <a:pPr marL="457200" lvl="0" indent="-342900" algn="l" rtl="0">
              <a:spcBef>
                <a:spcPts val="0"/>
              </a:spcBef>
              <a:spcAft>
                <a:spcPts val="0"/>
              </a:spcAft>
              <a:buClr>
                <a:schemeClr val="accent5"/>
              </a:buClr>
              <a:buSzPts val="1800"/>
              <a:buChar char="◉"/>
            </a:pPr>
            <a:r>
              <a:rPr lang="en" sz="1800" b="1"/>
              <a:t>Common Application</a:t>
            </a:r>
            <a:endParaRPr sz="1800" b="1"/>
          </a:p>
          <a:p>
            <a:pPr marL="457200" lvl="0" indent="-342900" algn="l" rtl="0">
              <a:spcBef>
                <a:spcPts val="0"/>
              </a:spcBef>
              <a:spcAft>
                <a:spcPts val="0"/>
              </a:spcAft>
              <a:buClr>
                <a:schemeClr val="accent5"/>
              </a:buClr>
              <a:buSzPts val="1800"/>
              <a:buChar char="◉"/>
            </a:pPr>
            <a:r>
              <a:rPr lang="en" sz="1800" b="1"/>
              <a:t>Coalition Application</a:t>
            </a:r>
            <a:endParaRPr sz="1800" b="1"/>
          </a:p>
          <a:p>
            <a:pPr marL="0" lvl="0" indent="0" algn="l" rtl="0">
              <a:spcBef>
                <a:spcPts val="600"/>
              </a:spcBef>
              <a:spcAft>
                <a:spcPts val="0"/>
              </a:spcAft>
              <a:buNone/>
            </a:pPr>
            <a:endParaRPr sz="1800" b="1"/>
          </a:p>
          <a:p>
            <a:pPr marL="914400" lvl="0" indent="0" algn="l" rtl="0">
              <a:spcBef>
                <a:spcPts val="600"/>
              </a:spcBef>
              <a:spcAft>
                <a:spcPts val="0"/>
              </a:spcAft>
              <a:buNone/>
            </a:pPr>
            <a:endParaRPr sz="1800" b="1"/>
          </a:p>
          <a:p>
            <a:pPr marL="0" lvl="0" indent="0" algn="l" rtl="0">
              <a:spcBef>
                <a:spcPts val="600"/>
              </a:spcBef>
              <a:spcAft>
                <a:spcPts val="0"/>
              </a:spcAft>
              <a:buNone/>
            </a:pPr>
            <a:endParaRPr sz="1800" b="1"/>
          </a:p>
          <a:p>
            <a:pPr marL="0" lvl="0" indent="0" algn="l" rtl="0">
              <a:spcBef>
                <a:spcPts val="600"/>
              </a:spcBef>
              <a:spcAft>
                <a:spcPts val="0"/>
              </a:spcAft>
              <a:buNone/>
            </a:pPr>
            <a:endParaRPr sz="1800" b="1"/>
          </a:p>
          <a:p>
            <a:pPr marL="457200" lvl="0" indent="0" algn="l" rtl="0">
              <a:spcBef>
                <a:spcPts val="600"/>
              </a:spcBef>
              <a:spcAft>
                <a:spcPts val="0"/>
              </a:spcAft>
              <a:buNone/>
            </a:pPr>
            <a:endParaRPr sz="1800" b="1"/>
          </a:p>
          <a:p>
            <a:pPr marL="914400" lvl="0" indent="0" algn="l" rtl="0">
              <a:spcBef>
                <a:spcPts val="600"/>
              </a:spcBef>
              <a:spcAft>
                <a:spcPts val="0"/>
              </a:spcAft>
              <a:buNone/>
            </a:pPr>
            <a:endParaRPr sz="1400" b="1"/>
          </a:p>
        </p:txBody>
      </p:sp>
      <p:pic>
        <p:nvPicPr>
          <p:cNvPr id="260" name="Google Shape;260;p24"/>
          <p:cNvPicPr preferRelativeResize="0"/>
          <p:nvPr/>
        </p:nvPicPr>
        <p:blipFill>
          <a:blip r:embed="rId3">
            <a:alphaModFix/>
          </a:blip>
          <a:stretch>
            <a:fillRect/>
          </a:stretch>
        </p:blipFill>
        <p:spPr>
          <a:xfrm>
            <a:off x="313775" y="405700"/>
            <a:ext cx="1117375" cy="952575"/>
          </a:xfrm>
          <a:prstGeom prst="rect">
            <a:avLst/>
          </a:prstGeom>
          <a:noFill/>
          <a:ln>
            <a:noFill/>
          </a:ln>
        </p:spPr>
      </p:pic>
      <p:pic>
        <p:nvPicPr>
          <p:cNvPr id="261" name="Google Shape;261;p24"/>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262" name="Google Shape;262;p24"/>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69" name="Google Shape;269;p25"/>
          <p:cNvSpPr txBox="1">
            <a:spLocks noGrp="1"/>
          </p:cNvSpPr>
          <p:nvPr>
            <p:ph type="title"/>
          </p:nvPr>
        </p:nvSpPr>
        <p:spPr>
          <a:xfrm>
            <a:off x="1700825" y="501350"/>
            <a:ext cx="63498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Decision Types and Deadlines</a:t>
            </a:r>
            <a:endParaRPr/>
          </a:p>
        </p:txBody>
      </p:sp>
      <p:sp>
        <p:nvSpPr>
          <p:cNvPr id="270" name="Google Shape;270;p25"/>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accent5"/>
              </a:buClr>
              <a:buSzPts val="1800"/>
              <a:buChar char="◉"/>
            </a:pPr>
            <a:r>
              <a:rPr lang="en" sz="1800" b="1">
                <a:solidFill>
                  <a:schemeClr val="dk1"/>
                </a:solidFill>
              </a:rPr>
              <a:t>Early Action </a:t>
            </a:r>
            <a:endParaRPr sz="1800" b="1">
              <a:solidFill>
                <a:schemeClr val="dk1"/>
              </a:solidFill>
            </a:endParaRPr>
          </a:p>
          <a:p>
            <a:pPr marL="914400" lvl="1" indent="-342900" algn="l" rtl="0">
              <a:spcBef>
                <a:spcPts val="0"/>
              </a:spcBef>
              <a:spcAft>
                <a:spcPts val="0"/>
              </a:spcAft>
              <a:buClr>
                <a:schemeClr val="accent5"/>
              </a:buClr>
              <a:buSzPts val="1800"/>
              <a:buChar char="○"/>
            </a:pPr>
            <a:r>
              <a:rPr lang="en" sz="1800" b="1">
                <a:solidFill>
                  <a:schemeClr val="dk1"/>
                </a:solidFill>
              </a:rPr>
              <a:t>Non Binding</a:t>
            </a:r>
            <a:endParaRPr sz="1800" b="1">
              <a:solidFill>
                <a:schemeClr val="dk1"/>
              </a:solidFill>
            </a:endParaRPr>
          </a:p>
          <a:p>
            <a:pPr marL="914400" lvl="1" indent="-342900" algn="l" rtl="0">
              <a:spcBef>
                <a:spcPts val="0"/>
              </a:spcBef>
              <a:spcAft>
                <a:spcPts val="0"/>
              </a:spcAft>
              <a:buClr>
                <a:schemeClr val="accent5"/>
              </a:buClr>
              <a:buSzPts val="1800"/>
              <a:buChar char="○"/>
            </a:pPr>
            <a:r>
              <a:rPr lang="en" sz="1800" b="1">
                <a:solidFill>
                  <a:schemeClr val="dk1"/>
                </a:solidFill>
              </a:rPr>
              <a:t>Will have a decision by a certain date</a:t>
            </a:r>
            <a:endParaRPr sz="1800" b="1">
              <a:solidFill>
                <a:schemeClr val="dk1"/>
              </a:solidFill>
            </a:endParaRPr>
          </a:p>
          <a:p>
            <a:pPr marL="914400" lvl="0" indent="0" algn="l" rtl="0">
              <a:spcBef>
                <a:spcPts val="600"/>
              </a:spcBef>
              <a:spcAft>
                <a:spcPts val="0"/>
              </a:spcAft>
              <a:buNone/>
            </a:pPr>
            <a:endParaRPr sz="1800" b="1">
              <a:solidFill>
                <a:schemeClr val="dk1"/>
              </a:solidFill>
            </a:endParaRPr>
          </a:p>
          <a:p>
            <a:pPr marL="457200" lvl="0" indent="-342900" algn="l" rtl="0">
              <a:spcBef>
                <a:spcPts val="600"/>
              </a:spcBef>
              <a:spcAft>
                <a:spcPts val="0"/>
              </a:spcAft>
              <a:buClr>
                <a:schemeClr val="accent5"/>
              </a:buClr>
              <a:buSzPts val="1800"/>
              <a:buChar char="◉"/>
            </a:pPr>
            <a:r>
              <a:rPr lang="en" sz="1800" b="1">
                <a:solidFill>
                  <a:schemeClr val="dk1"/>
                </a:solidFill>
              </a:rPr>
              <a:t>Early Decision</a:t>
            </a:r>
            <a:endParaRPr sz="1800" b="1">
              <a:solidFill>
                <a:schemeClr val="dk1"/>
              </a:solidFill>
            </a:endParaRPr>
          </a:p>
          <a:p>
            <a:pPr marL="914400" lvl="1" indent="-342900" algn="l" rtl="0">
              <a:spcBef>
                <a:spcPts val="0"/>
              </a:spcBef>
              <a:spcAft>
                <a:spcPts val="0"/>
              </a:spcAft>
              <a:buClr>
                <a:schemeClr val="accent5"/>
              </a:buClr>
              <a:buSzPts val="1800"/>
              <a:buChar char="○"/>
            </a:pPr>
            <a:r>
              <a:rPr lang="en" sz="1800" b="1">
                <a:solidFill>
                  <a:schemeClr val="dk1"/>
                </a:solidFill>
              </a:rPr>
              <a:t>Binding - if admitted must attend</a:t>
            </a:r>
            <a:endParaRPr sz="1800" b="1">
              <a:solidFill>
                <a:schemeClr val="dk1"/>
              </a:solidFill>
            </a:endParaRPr>
          </a:p>
          <a:p>
            <a:pPr marL="914400" lvl="0" indent="0" algn="l" rtl="0">
              <a:spcBef>
                <a:spcPts val="600"/>
              </a:spcBef>
              <a:spcAft>
                <a:spcPts val="0"/>
              </a:spcAft>
              <a:buNone/>
            </a:pPr>
            <a:endParaRPr sz="1800" b="1">
              <a:solidFill>
                <a:schemeClr val="dk1"/>
              </a:solidFill>
            </a:endParaRPr>
          </a:p>
          <a:p>
            <a:pPr marL="457200" lvl="0" indent="-342900" algn="l" rtl="0">
              <a:spcBef>
                <a:spcPts val="600"/>
              </a:spcBef>
              <a:spcAft>
                <a:spcPts val="0"/>
              </a:spcAft>
              <a:buClr>
                <a:schemeClr val="accent5"/>
              </a:buClr>
              <a:buSzPts val="1800"/>
              <a:buChar char="◉"/>
            </a:pPr>
            <a:r>
              <a:rPr lang="en" sz="1800" b="1">
                <a:solidFill>
                  <a:schemeClr val="dk1"/>
                </a:solidFill>
              </a:rPr>
              <a:t>Regular Decision</a:t>
            </a:r>
            <a:endParaRPr sz="1800" b="1">
              <a:solidFill>
                <a:schemeClr val="dk1"/>
              </a:solidFill>
            </a:endParaRPr>
          </a:p>
          <a:p>
            <a:pPr marL="457200" lvl="0" indent="0" algn="l" rtl="0">
              <a:spcBef>
                <a:spcPts val="600"/>
              </a:spcBef>
              <a:spcAft>
                <a:spcPts val="0"/>
              </a:spcAft>
              <a:buNone/>
            </a:pPr>
            <a:endParaRPr sz="1800" b="1">
              <a:solidFill>
                <a:schemeClr val="dk1"/>
              </a:solidFill>
            </a:endParaRPr>
          </a:p>
          <a:p>
            <a:pPr marL="457200" lvl="0" indent="-342900" algn="l" rtl="0">
              <a:spcBef>
                <a:spcPts val="600"/>
              </a:spcBef>
              <a:spcAft>
                <a:spcPts val="0"/>
              </a:spcAft>
              <a:buClr>
                <a:schemeClr val="accent5"/>
              </a:buClr>
              <a:buSzPts val="1800"/>
              <a:buChar char="◉"/>
            </a:pPr>
            <a:r>
              <a:rPr lang="en" sz="1800" b="1">
                <a:solidFill>
                  <a:schemeClr val="dk1"/>
                </a:solidFill>
              </a:rPr>
              <a:t>Rolling Decision</a:t>
            </a:r>
            <a:endParaRPr sz="1800" b="1">
              <a:solidFill>
                <a:schemeClr val="dk1"/>
              </a:solidFill>
            </a:endParaRPr>
          </a:p>
          <a:p>
            <a:pPr marL="914400" lvl="0" indent="0" algn="l" rtl="0">
              <a:spcBef>
                <a:spcPts val="600"/>
              </a:spcBef>
              <a:spcAft>
                <a:spcPts val="0"/>
              </a:spcAft>
              <a:buNone/>
            </a:pPr>
            <a:endParaRPr sz="1400" b="1"/>
          </a:p>
        </p:txBody>
      </p:sp>
      <p:pic>
        <p:nvPicPr>
          <p:cNvPr id="271" name="Google Shape;271;p25"/>
          <p:cNvPicPr preferRelativeResize="0"/>
          <p:nvPr/>
        </p:nvPicPr>
        <p:blipFill>
          <a:blip r:embed="rId3">
            <a:alphaModFix/>
          </a:blip>
          <a:stretch>
            <a:fillRect/>
          </a:stretch>
        </p:blipFill>
        <p:spPr>
          <a:xfrm>
            <a:off x="313775" y="405700"/>
            <a:ext cx="1117375" cy="952575"/>
          </a:xfrm>
          <a:prstGeom prst="rect">
            <a:avLst/>
          </a:prstGeom>
          <a:noFill/>
          <a:ln>
            <a:noFill/>
          </a:ln>
        </p:spPr>
      </p:pic>
      <p:pic>
        <p:nvPicPr>
          <p:cNvPr id="272" name="Google Shape;272;p25"/>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273" name="Google Shape;273;p25"/>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80" name="Google Shape;280;p26"/>
          <p:cNvSpPr txBox="1">
            <a:spLocks noGrp="1"/>
          </p:cNvSpPr>
          <p:nvPr>
            <p:ph type="title"/>
          </p:nvPr>
        </p:nvSpPr>
        <p:spPr>
          <a:xfrm>
            <a:off x="1700825" y="501350"/>
            <a:ext cx="63498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Accepted/ Deferred/ Waitlisted/ Denied</a:t>
            </a:r>
            <a:endParaRPr/>
          </a:p>
        </p:txBody>
      </p:sp>
      <p:sp>
        <p:nvSpPr>
          <p:cNvPr id="281" name="Google Shape;281;p26"/>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457200" lvl="0" indent="-336550" algn="l" rtl="0">
              <a:spcBef>
                <a:spcPts val="600"/>
              </a:spcBef>
              <a:spcAft>
                <a:spcPts val="0"/>
              </a:spcAft>
              <a:buClr>
                <a:schemeClr val="accent5"/>
              </a:buClr>
              <a:buSzPts val="1700"/>
              <a:buChar char="◉"/>
            </a:pPr>
            <a:r>
              <a:rPr lang="en" sz="1700" b="1">
                <a:solidFill>
                  <a:schemeClr val="dk1"/>
                </a:solidFill>
              </a:rPr>
              <a:t>Accepted</a:t>
            </a:r>
            <a:endParaRPr sz="1700" b="1">
              <a:solidFill>
                <a:schemeClr val="dk1"/>
              </a:solidFill>
            </a:endParaRPr>
          </a:p>
          <a:p>
            <a:pPr marL="914400" lvl="1" indent="-336550" algn="l" rtl="0">
              <a:spcBef>
                <a:spcPts val="0"/>
              </a:spcBef>
              <a:spcAft>
                <a:spcPts val="0"/>
              </a:spcAft>
              <a:buClr>
                <a:schemeClr val="dk1"/>
              </a:buClr>
              <a:buSzPts val="1700"/>
              <a:buChar char="○"/>
            </a:pPr>
            <a:r>
              <a:rPr lang="en" sz="1700" b="1">
                <a:solidFill>
                  <a:schemeClr val="dk1"/>
                </a:solidFill>
              </a:rPr>
              <a:t>Congrats! You’ve been offered admission to the college!</a:t>
            </a:r>
            <a:endParaRPr sz="1700" b="1">
              <a:solidFill>
                <a:schemeClr val="dk1"/>
              </a:solidFill>
            </a:endParaRPr>
          </a:p>
          <a:p>
            <a:pPr marL="914400" lvl="0" indent="0" algn="l" rtl="0">
              <a:spcBef>
                <a:spcPts val="0"/>
              </a:spcBef>
              <a:spcAft>
                <a:spcPts val="0"/>
              </a:spcAft>
              <a:buNone/>
            </a:pPr>
            <a:endParaRPr sz="1100" b="1">
              <a:solidFill>
                <a:schemeClr val="dk1"/>
              </a:solidFill>
            </a:endParaRPr>
          </a:p>
          <a:p>
            <a:pPr marL="457200" lvl="0" indent="-336550" algn="l" rtl="0">
              <a:spcBef>
                <a:spcPts val="600"/>
              </a:spcBef>
              <a:spcAft>
                <a:spcPts val="0"/>
              </a:spcAft>
              <a:buClr>
                <a:schemeClr val="accent5"/>
              </a:buClr>
              <a:buSzPts val="1700"/>
              <a:buChar char="◉"/>
            </a:pPr>
            <a:r>
              <a:rPr lang="en" sz="1700" b="1">
                <a:solidFill>
                  <a:schemeClr val="dk1"/>
                </a:solidFill>
              </a:rPr>
              <a:t>Deferred</a:t>
            </a:r>
            <a:endParaRPr sz="1700" b="1">
              <a:solidFill>
                <a:schemeClr val="dk1"/>
              </a:solidFill>
            </a:endParaRPr>
          </a:p>
          <a:p>
            <a:pPr marL="914400" lvl="1" indent="-336550" algn="l" rtl="0">
              <a:spcBef>
                <a:spcPts val="0"/>
              </a:spcBef>
              <a:spcAft>
                <a:spcPts val="0"/>
              </a:spcAft>
              <a:buClr>
                <a:schemeClr val="accent5"/>
              </a:buClr>
              <a:buSzPts val="1700"/>
              <a:buChar char="○"/>
            </a:pPr>
            <a:r>
              <a:rPr lang="en" sz="1700" b="1">
                <a:solidFill>
                  <a:schemeClr val="dk1"/>
                </a:solidFill>
              </a:rPr>
              <a:t>It’s not a “No”, it’s a “Maybe”</a:t>
            </a:r>
            <a:endParaRPr sz="1700" b="1">
              <a:solidFill>
                <a:schemeClr val="dk1"/>
              </a:solidFill>
            </a:endParaRPr>
          </a:p>
          <a:p>
            <a:pPr marL="914400" lvl="1" indent="-336550" algn="l" rtl="0">
              <a:spcBef>
                <a:spcPts val="0"/>
              </a:spcBef>
              <a:spcAft>
                <a:spcPts val="0"/>
              </a:spcAft>
              <a:buClr>
                <a:schemeClr val="dk1"/>
              </a:buClr>
              <a:buSzPts val="1700"/>
              <a:buChar char="○"/>
            </a:pPr>
            <a:r>
              <a:rPr lang="en" sz="1700" b="1">
                <a:solidFill>
                  <a:schemeClr val="dk1"/>
                </a:solidFill>
              </a:rPr>
              <a:t>College generally wants more information such as 1st semester grades</a:t>
            </a:r>
            <a:endParaRPr sz="1700" b="1">
              <a:solidFill>
                <a:schemeClr val="dk1"/>
              </a:solidFill>
            </a:endParaRPr>
          </a:p>
          <a:p>
            <a:pPr marL="914400" lvl="0" indent="0" algn="l" rtl="0">
              <a:spcBef>
                <a:spcPts val="0"/>
              </a:spcBef>
              <a:spcAft>
                <a:spcPts val="0"/>
              </a:spcAft>
              <a:buNone/>
            </a:pPr>
            <a:endParaRPr sz="1100" b="1">
              <a:solidFill>
                <a:schemeClr val="dk1"/>
              </a:solidFill>
            </a:endParaRPr>
          </a:p>
          <a:p>
            <a:pPr marL="457200" lvl="0" indent="-336550" algn="l" rtl="0">
              <a:spcBef>
                <a:spcPts val="600"/>
              </a:spcBef>
              <a:spcAft>
                <a:spcPts val="0"/>
              </a:spcAft>
              <a:buClr>
                <a:schemeClr val="accent5"/>
              </a:buClr>
              <a:buSzPts val="1700"/>
              <a:buChar char="◉"/>
            </a:pPr>
            <a:r>
              <a:rPr lang="en" sz="1700" b="1">
                <a:solidFill>
                  <a:schemeClr val="dk1"/>
                </a:solidFill>
              </a:rPr>
              <a:t>Waitlisted</a:t>
            </a:r>
            <a:endParaRPr sz="1700" b="1">
              <a:solidFill>
                <a:schemeClr val="dk1"/>
              </a:solidFill>
            </a:endParaRPr>
          </a:p>
          <a:p>
            <a:pPr marL="914400" lvl="1" indent="-336550" algn="l" rtl="0">
              <a:spcBef>
                <a:spcPts val="0"/>
              </a:spcBef>
              <a:spcAft>
                <a:spcPts val="0"/>
              </a:spcAft>
              <a:buClr>
                <a:schemeClr val="dk1"/>
              </a:buClr>
              <a:buSzPts val="1700"/>
              <a:buChar char="○"/>
            </a:pPr>
            <a:r>
              <a:rPr lang="en" sz="1700" b="1">
                <a:solidFill>
                  <a:schemeClr val="dk1"/>
                </a:solidFill>
              </a:rPr>
              <a:t>College is done reviewing your application and does not require more information. You are granted admission if a spot becomes available</a:t>
            </a:r>
            <a:endParaRPr sz="1700" b="1">
              <a:solidFill>
                <a:schemeClr val="dk1"/>
              </a:solidFill>
            </a:endParaRPr>
          </a:p>
          <a:p>
            <a:pPr marL="914400" lvl="0" indent="0" algn="l" rtl="0">
              <a:spcBef>
                <a:spcPts val="600"/>
              </a:spcBef>
              <a:spcAft>
                <a:spcPts val="0"/>
              </a:spcAft>
              <a:buNone/>
            </a:pPr>
            <a:endParaRPr sz="1100" b="1">
              <a:solidFill>
                <a:schemeClr val="dk1"/>
              </a:solidFill>
            </a:endParaRPr>
          </a:p>
          <a:p>
            <a:pPr marL="457200" lvl="0" indent="-336550" algn="l" rtl="0">
              <a:spcBef>
                <a:spcPts val="600"/>
              </a:spcBef>
              <a:spcAft>
                <a:spcPts val="0"/>
              </a:spcAft>
              <a:buClr>
                <a:schemeClr val="accent5"/>
              </a:buClr>
              <a:buSzPts val="1700"/>
              <a:buChar char="◉"/>
            </a:pPr>
            <a:r>
              <a:rPr lang="en" sz="1700" b="1">
                <a:solidFill>
                  <a:schemeClr val="dk1"/>
                </a:solidFill>
              </a:rPr>
              <a:t>Denied</a:t>
            </a:r>
            <a:endParaRPr sz="1700" b="1">
              <a:solidFill>
                <a:schemeClr val="dk1"/>
              </a:solidFill>
            </a:endParaRPr>
          </a:p>
          <a:p>
            <a:pPr marL="914400" lvl="1" indent="-336550" algn="l" rtl="0">
              <a:spcBef>
                <a:spcPts val="0"/>
              </a:spcBef>
              <a:spcAft>
                <a:spcPts val="0"/>
              </a:spcAft>
              <a:buClr>
                <a:schemeClr val="dk1"/>
              </a:buClr>
              <a:buSzPts val="1700"/>
              <a:buChar char="○"/>
            </a:pPr>
            <a:r>
              <a:rPr lang="en" sz="1700" b="1">
                <a:solidFill>
                  <a:schemeClr val="dk1"/>
                </a:solidFill>
              </a:rPr>
              <a:t>You didn’t get in AND it’s not the end of the world</a:t>
            </a:r>
            <a:endParaRPr sz="1700" b="1">
              <a:solidFill>
                <a:schemeClr val="dk1"/>
              </a:solidFill>
            </a:endParaRPr>
          </a:p>
          <a:p>
            <a:pPr marL="0" lvl="0" indent="0" algn="l" rtl="0">
              <a:spcBef>
                <a:spcPts val="600"/>
              </a:spcBef>
              <a:spcAft>
                <a:spcPts val="0"/>
              </a:spcAft>
              <a:buNone/>
            </a:pPr>
            <a:endParaRPr sz="1700" b="1">
              <a:solidFill>
                <a:schemeClr val="dk1"/>
              </a:solidFill>
            </a:endParaRPr>
          </a:p>
          <a:p>
            <a:pPr marL="914400" lvl="0" indent="0" algn="l" rtl="0">
              <a:spcBef>
                <a:spcPts val="600"/>
              </a:spcBef>
              <a:spcAft>
                <a:spcPts val="0"/>
              </a:spcAft>
              <a:buNone/>
            </a:pPr>
            <a:endParaRPr sz="1300" b="1"/>
          </a:p>
        </p:txBody>
      </p:sp>
      <p:pic>
        <p:nvPicPr>
          <p:cNvPr id="282" name="Google Shape;282;p26"/>
          <p:cNvPicPr preferRelativeResize="0"/>
          <p:nvPr/>
        </p:nvPicPr>
        <p:blipFill>
          <a:blip r:embed="rId3">
            <a:alphaModFix/>
          </a:blip>
          <a:stretch>
            <a:fillRect/>
          </a:stretch>
        </p:blipFill>
        <p:spPr>
          <a:xfrm>
            <a:off x="313775" y="405700"/>
            <a:ext cx="1117375" cy="952575"/>
          </a:xfrm>
          <a:prstGeom prst="rect">
            <a:avLst/>
          </a:prstGeom>
          <a:noFill/>
          <a:ln>
            <a:noFill/>
          </a:ln>
        </p:spPr>
      </p:pic>
      <p:pic>
        <p:nvPicPr>
          <p:cNvPr id="283" name="Google Shape;283;p26"/>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284" name="Google Shape;284;p26"/>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91" name="Google Shape;291;p27"/>
          <p:cNvSpPr txBox="1">
            <a:spLocks noGrp="1"/>
          </p:cNvSpPr>
          <p:nvPr>
            <p:ph type="title"/>
          </p:nvPr>
        </p:nvSpPr>
        <p:spPr>
          <a:xfrm>
            <a:off x="1700825" y="501350"/>
            <a:ext cx="63498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Sending Test Scores </a:t>
            </a:r>
            <a:endParaRPr/>
          </a:p>
        </p:txBody>
      </p:sp>
      <p:sp>
        <p:nvSpPr>
          <p:cNvPr id="292" name="Google Shape;292;p27"/>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800" b="1"/>
          </a:p>
          <a:p>
            <a:pPr marL="457200" lvl="0" indent="-381000" algn="l" rtl="0">
              <a:spcBef>
                <a:spcPts val="600"/>
              </a:spcBef>
              <a:spcAft>
                <a:spcPts val="0"/>
              </a:spcAft>
              <a:buClr>
                <a:schemeClr val="accent5"/>
              </a:buClr>
              <a:buSzPts val="2400"/>
              <a:buChar char="◉"/>
            </a:pPr>
            <a:r>
              <a:rPr lang="en" b="1"/>
              <a:t>SAT - CollegeBoard.org</a:t>
            </a:r>
            <a:endParaRPr b="1"/>
          </a:p>
          <a:p>
            <a:pPr marL="457200" lvl="0" indent="-381000" algn="l" rtl="0">
              <a:spcBef>
                <a:spcPts val="0"/>
              </a:spcBef>
              <a:spcAft>
                <a:spcPts val="0"/>
              </a:spcAft>
              <a:buClr>
                <a:schemeClr val="accent5"/>
              </a:buClr>
              <a:buSzPts val="2400"/>
              <a:buChar char="◉"/>
            </a:pPr>
            <a:r>
              <a:rPr lang="en" b="1"/>
              <a:t>ACT - ACTStudent.org</a:t>
            </a:r>
            <a:endParaRPr b="1"/>
          </a:p>
          <a:p>
            <a:pPr marL="457200" lvl="0" indent="0" algn="l" rtl="0">
              <a:spcBef>
                <a:spcPts val="600"/>
              </a:spcBef>
              <a:spcAft>
                <a:spcPts val="0"/>
              </a:spcAft>
              <a:buNone/>
            </a:pPr>
            <a:endParaRPr b="1"/>
          </a:p>
          <a:p>
            <a:pPr marL="0" lvl="0" indent="0" algn="l" rtl="0">
              <a:spcBef>
                <a:spcPts val="600"/>
              </a:spcBef>
              <a:spcAft>
                <a:spcPts val="0"/>
              </a:spcAft>
              <a:buNone/>
            </a:pPr>
            <a:endParaRPr sz="1800" b="1"/>
          </a:p>
          <a:p>
            <a:pPr marL="914400" lvl="0" indent="0" algn="l" rtl="0">
              <a:spcBef>
                <a:spcPts val="600"/>
              </a:spcBef>
              <a:spcAft>
                <a:spcPts val="0"/>
              </a:spcAft>
              <a:buNone/>
            </a:pPr>
            <a:endParaRPr sz="1800" b="1"/>
          </a:p>
          <a:p>
            <a:pPr marL="0" lvl="0" indent="0" algn="l" rtl="0">
              <a:spcBef>
                <a:spcPts val="600"/>
              </a:spcBef>
              <a:spcAft>
                <a:spcPts val="0"/>
              </a:spcAft>
              <a:buNone/>
            </a:pPr>
            <a:endParaRPr sz="1800" b="1"/>
          </a:p>
          <a:p>
            <a:pPr marL="0" lvl="0" indent="0" algn="l" rtl="0">
              <a:spcBef>
                <a:spcPts val="600"/>
              </a:spcBef>
              <a:spcAft>
                <a:spcPts val="0"/>
              </a:spcAft>
              <a:buNone/>
            </a:pPr>
            <a:endParaRPr sz="1800" b="1"/>
          </a:p>
          <a:p>
            <a:pPr marL="457200" lvl="0" indent="0" algn="l" rtl="0">
              <a:spcBef>
                <a:spcPts val="600"/>
              </a:spcBef>
              <a:spcAft>
                <a:spcPts val="0"/>
              </a:spcAft>
              <a:buNone/>
            </a:pPr>
            <a:endParaRPr sz="1800" b="1"/>
          </a:p>
          <a:p>
            <a:pPr marL="914400" lvl="0" indent="0" algn="l" rtl="0">
              <a:spcBef>
                <a:spcPts val="600"/>
              </a:spcBef>
              <a:spcAft>
                <a:spcPts val="0"/>
              </a:spcAft>
              <a:buNone/>
            </a:pPr>
            <a:endParaRPr sz="1400" b="1"/>
          </a:p>
        </p:txBody>
      </p:sp>
      <p:pic>
        <p:nvPicPr>
          <p:cNvPr id="293" name="Google Shape;293;p27"/>
          <p:cNvPicPr preferRelativeResize="0"/>
          <p:nvPr/>
        </p:nvPicPr>
        <p:blipFill>
          <a:blip r:embed="rId3">
            <a:alphaModFix/>
          </a:blip>
          <a:stretch>
            <a:fillRect/>
          </a:stretch>
        </p:blipFill>
        <p:spPr>
          <a:xfrm>
            <a:off x="313775" y="405700"/>
            <a:ext cx="1117375" cy="952575"/>
          </a:xfrm>
          <a:prstGeom prst="rect">
            <a:avLst/>
          </a:prstGeom>
          <a:noFill/>
          <a:ln>
            <a:noFill/>
          </a:ln>
        </p:spPr>
      </p:pic>
      <p:pic>
        <p:nvPicPr>
          <p:cNvPr id="294" name="Google Shape;294;p27"/>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295" name="Google Shape;295;p27"/>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txBox="1"/>
          <p:nvPr/>
        </p:nvSpPr>
        <p:spPr>
          <a:xfrm>
            <a:off x="1609450" y="2701175"/>
            <a:ext cx="6753000" cy="21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u="sng">
                <a:latin typeface="Quattrocento Sans"/>
                <a:ea typeface="Quattrocento Sans"/>
                <a:cs typeface="Quattrocento Sans"/>
                <a:sym typeface="Quattrocento Sans"/>
              </a:rPr>
              <a:t>Notes on Sending Test Scores:</a:t>
            </a:r>
            <a:endParaRPr sz="1700" u="sng">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Historically colleges have required test scores to be sent directly from the testing agency. </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Recently some colleges have allowed students to self report test scores. </a:t>
            </a:r>
            <a:endParaRPr sz="1700">
              <a:latin typeface="Quattrocento Sans"/>
              <a:ea typeface="Quattrocento Sans"/>
              <a:cs typeface="Quattrocento Sans"/>
              <a:sym typeface="Quattrocento Sans"/>
            </a:endParaRPr>
          </a:p>
          <a:p>
            <a:pPr marL="457200" lvl="0" indent="-336550" algn="l" rtl="0">
              <a:spcBef>
                <a:spcPts val="0"/>
              </a:spcBef>
              <a:spcAft>
                <a:spcPts val="0"/>
              </a:spcAft>
              <a:buSzPts val="1700"/>
              <a:buFont typeface="Quattrocento Sans"/>
              <a:buChar char="●"/>
            </a:pPr>
            <a:r>
              <a:rPr lang="en" sz="1700">
                <a:latin typeface="Quattrocento Sans"/>
                <a:ea typeface="Quattrocento Sans"/>
                <a:cs typeface="Quattrocento Sans"/>
                <a:sym typeface="Quattrocento Sans"/>
              </a:rPr>
              <a:t>Test scores are not included on AAPS transcripts.</a:t>
            </a:r>
            <a:endParaRPr sz="1700">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303" name="Google Shape;303;p28"/>
          <p:cNvSpPr txBox="1">
            <a:spLocks noGrp="1"/>
          </p:cNvSpPr>
          <p:nvPr>
            <p:ph type="title"/>
          </p:nvPr>
        </p:nvSpPr>
        <p:spPr>
          <a:xfrm>
            <a:off x="1700825" y="501350"/>
            <a:ext cx="6349800" cy="75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Test-Optional Means Test-Optional!</a:t>
            </a:r>
            <a:endParaRPr sz="2800"/>
          </a:p>
        </p:txBody>
      </p:sp>
      <p:pic>
        <p:nvPicPr>
          <p:cNvPr id="304" name="Google Shape;304;p28"/>
          <p:cNvPicPr preferRelativeResize="0"/>
          <p:nvPr/>
        </p:nvPicPr>
        <p:blipFill>
          <a:blip r:embed="rId3">
            <a:alphaModFix/>
          </a:blip>
          <a:stretch>
            <a:fillRect/>
          </a:stretch>
        </p:blipFill>
        <p:spPr>
          <a:xfrm>
            <a:off x="313775" y="405700"/>
            <a:ext cx="1117375" cy="952575"/>
          </a:xfrm>
          <a:prstGeom prst="rect">
            <a:avLst/>
          </a:prstGeom>
          <a:noFill/>
          <a:ln>
            <a:noFill/>
          </a:ln>
        </p:spPr>
      </p:pic>
      <p:pic>
        <p:nvPicPr>
          <p:cNvPr id="305" name="Google Shape;305;p28"/>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306" name="Google Shape;306;p28"/>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txBox="1"/>
          <p:nvPr/>
        </p:nvSpPr>
        <p:spPr>
          <a:xfrm>
            <a:off x="1947100" y="2641100"/>
            <a:ext cx="5019600" cy="19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Quattrocento Sans"/>
                <a:ea typeface="Quattrocento Sans"/>
                <a:cs typeface="Quattrocento Sans"/>
                <a:sym typeface="Quattrocento Sans"/>
                <a:hlinkClick r:id="rId5"/>
              </a:rPr>
              <a:t>Test-Optional Means Test-Optional</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314" name="Google Shape;314;p29"/>
          <p:cNvSpPr txBox="1">
            <a:spLocks noGrp="1"/>
          </p:cNvSpPr>
          <p:nvPr>
            <p:ph type="title"/>
          </p:nvPr>
        </p:nvSpPr>
        <p:spPr>
          <a:xfrm>
            <a:off x="1700825" y="501350"/>
            <a:ext cx="63498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Should I take the SAT or ACT if the school I’m applying to says it’s optional?</a:t>
            </a:r>
            <a:endParaRPr/>
          </a:p>
          <a:p>
            <a:pPr marL="0" lvl="0" indent="0" algn="l" rtl="0">
              <a:spcBef>
                <a:spcPts val="0"/>
              </a:spcBef>
              <a:spcAft>
                <a:spcPts val="0"/>
              </a:spcAft>
              <a:buNone/>
            </a:pPr>
            <a:endParaRPr/>
          </a:p>
          <a:p>
            <a:pPr marL="0" lvl="0" indent="0" algn="l" rtl="0">
              <a:spcBef>
                <a:spcPts val="0"/>
              </a:spcBef>
              <a:spcAft>
                <a:spcPts val="0"/>
              </a:spcAft>
              <a:buNone/>
            </a:pPr>
            <a:r>
              <a:rPr lang="en"/>
              <a:t>If I don’t send SAT or ACT scores will it hurt my application?</a:t>
            </a:r>
            <a:endParaRPr/>
          </a:p>
        </p:txBody>
      </p:sp>
      <p:sp>
        <p:nvSpPr>
          <p:cNvPr id="315" name="Google Shape;315;p29"/>
          <p:cNvSpPr txBox="1">
            <a:spLocks noGrp="1"/>
          </p:cNvSpPr>
          <p:nvPr>
            <p:ph type="body" idx="1"/>
          </p:nvPr>
        </p:nvSpPr>
        <p:spPr>
          <a:xfrm>
            <a:off x="757675" y="1790900"/>
            <a:ext cx="7736100" cy="38442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r>
              <a:rPr lang="en" sz="1800" b="1"/>
              <a:t>If the college does not require the test, then generally NO, it will not hurt your application. But know that without test scores other parts of your application such as gpa, essay, awards, achievements, extracurriculars and recommendations, will become more important.</a:t>
            </a:r>
            <a:endParaRPr sz="1800" b="1"/>
          </a:p>
          <a:p>
            <a:pPr marL="457200" lvl="0" indent="0" algn="l" rtl="0">
              <a:spcBef>
                <a:spcPts val="600"/>
              </a:spcBef>
              <a:spcAft>
                <a:spcPts val="0"/>
              </a:spcAft>
              <a:buNone/>
            </a:pPr>
            <a:endParaRPr sz="1800" b="1"/>
          </a:p>
          <a:p>
            <a:pPr marL="457200" lvl="0" indent="0" algn="l" rtl="0">
              <a:spcBef>
                <a:spcPts val="600"/>
              </a:spcBef>
              <a:spcAft>
                <a:spcPts val="0"/>
              </a:spcAft>
              <a:buNone/>
            </a:pPr>
            <a:r>
              <a:rPr lang="en" sz="1800" b="1"/>
              <a:t>Many colleges, including test optional schools, will use SAT or ACT scores to award merit scholarships for incoming students. If you do well on the test, your scores could benefit your financial aid</a:t>
            </a:r>
            <a:endParaRPr sz="1800" b="1"/>
          </a:p>
          <a:p>
            <a:pPr marL="457200" lvl="0" indent="0" algn="l" rtl="0">
              <a:spcBef>
                <a:spcPts val="600"/>
              </a:spcBef>
              <a:spcAft>
                <a:spcPts val="0"/>
              </a:spcAft>
              <a:buNone/>
            </a:pPr>
            <a:endParaRPr sz="1800" b="1"/>
          </a:p>
          <a:p>
            <a:pPr marL="0" lvl="0" indent="0" algn="l" rtl="0">
              <a:spcBef>
                <a:spcPts val="600"/>
              </a:spcBef>
              <a:spcAft>
                <a:spcPts val="0"/>
              </a:spcAft>
              <a:buNone/>
            </a:pPr>
            <a:endParaRPr sz="1800" b="1"/>
          </a:p>
          <a:p>
            <a:pPr marL="914400" lvl="0" indent="0" algn="l" rtl="0">
              <a:spcBef>
                <a:spcPts val="600"/>
              </a:spcBef>
              <a:spcAft>
                <a:spcPts val="0"/>
              </a:spcAft>
              <a:buNone/>
            </a:pPr>
            <a:endParaRPr sz="1800" b="1"/>
          </a:p>
          <a:p>
            <a:pPr marL="0" lvl="0" indent="0" algn="l" rtl="0">
              <a:spcBef>
                <a:spcPts val="600"/>
              </a:spcBef>
              <a:spcAft>
                <a:spcPts val="0"/>
              </a:spcAft>
              <a:buNone/>
            </a:pPr>
            <a:endParaRPr sz="1800" b="1"/>
          </a:p>
          <a:p>
            <a:pPr marL="0" lvl="0" indent="0" algn="l" rtl="0">
              <a:spcBef>
                <a:spcPts val="600"/>
              </a:spcBef>
              <a:spcAft>
                <a:spcPts val="0"/>
              </a:spcAft>
              <a:buNone/>
            </a:pPr>
            <a:endParaRPr sz="1800" b="1"/>
          </a:p>
          <a:p>
            <a:pPr marL="457200" lvl="0" indent="0" algn="l" rtl="0">
              <a:spcBef>
                <a:spcPts val="600"/>
              </a:spcBef>
              <a:spcAft>
                <a:spcPts val="0"/>
              </a:spcAft>
              <a:buNone/>
            </a:pPr>
            <a:endParaRPr sz="1800" b="1"/>
          </a:p>
          <a:p>
            <a:pPr marL="914400" lvl="0" indent="0" algn="l" rtl="0">
              <a:spcBef>
                <a:spcPts val="600"/>
              </a:spcBef>
              <a:spcAft>
                <a:spcPts val="0"/>
              </a:spcAft>
              <a:buNone/>
            </a:pPr>
            <a:endParaRPr sz="1400" b="1"/>
          </a:p>
        </p:txBody>
      </p:sp>
      <p:pic>
        <p:nvPicPr>
          <p:cNvPr id="316" name="Google Shape;316;p29"/>
          <p:cNvPicPr preferRelativeResize="0"/>
          <p:nvPr/>
        </p:nvPicPr>
        <p:blipFill>
          <a:blip r:embed="rId3">
            <a:alphaModFix/>
          </a:blip>
          <a:stretch>
            <a:fillRect/>
          </a:stretch>
        </p:blipFill>
        <p:spPr>
          <a:xfrm>
            <a:off x="313775" y="405700"/>
            <a:ext cx="1117375" cy="952575"/>
          </a:xfrm>
          <a:prstGeom prst="rect">
            <a:avLst/>
          </a:prstGeom>
          <a:noFill/>
          <a:ln>
            <a:noFill/>
          </a:ln>
        </p:spPr>
      </p:pic>
      <p:pic>
        <p:nvPicPr>
          <p:cNvPr id="317" name="Google Shape;317;p29"/>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318" name="Google Shape;318;p29"/>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0"/>
          <p:cNvSpPr txBox="1">
            <a:spLocks noGrp="1"/>
          </p:cNvSpPr>
          <p:nvPr>
            <p:ph type="title"/>
          </p:nvPr>
        </p:nvSpPr>
        <p:spPr>
          <a:xfrm>
            <a:off x="1381250" y="937125"/>
            <a:ext cx="53643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400"/>
              <a:t>Senior Year Planning</a:t>
            </a:r>
            <a:endParaRPr sz="2400">
              <a:highlight>
                <a:srgbClr val="FFFFFF"/>
              </a:highlight>
            </a:endParaRPr>
          </a:p>
        </p:txBody>
      </p:sp>
      <p:sp>
        <p:nvSpPr>
          <p:cNvPr id="325" name="Google Shape;325;p30"/>
          <p:cNvSpPr/>
          <p:nvPr/>
        </p:nvSpPr>
        <p:spPr>
          <a:xfrm>
            <a:off x="4433523"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College Application Process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a:solidFill>
                <a:schemeClr val="dk1"/>
              </a:solidFill>
              <a:latin typeface="Quattrocento Sans"/>
              <a:ea typeface="Quattrocento Sans"/>
              <a:cs typeface="Quattrocento Sans"/>
              <a:sym typeface="Quattrocento Sans"/>
            </a:endParaRPr>
          </a:p>
        </p:txBody>
      </p:sp>
      <p:sp>
        <p:nvSpPr>
          <p:cNvPr id="326" name="Google Shape;326;p30"/>
          <p:cNvSpPr/>
          <p:nvPr/>
        </p:nvSpPr>
        <p:spPr>
          <a:xfrm>
            <a:off x="2307800"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Objectives/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Planning for Life After High School</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None/>
            </a:pPr>
            <a:endParaRPr sz="1800">
              <a:latin typeface="Quattrocento Sans"/>
              <a:ea typeface="Quattrocento Sans"/>
              <a:cs typeface="Quattrocento Sans"/>
              <a:sym typeface="Quattrocento Sans"/>
            </a:endParaRPr>
          </a:p>
        </p:txBody>
      </p:sp>
      <p:sp>
        <p:nvSpPr>
          <p:cNvPr id="327" name="Google Shape;327;p30"/>
          <p:cNvSpPr/>
          <p:nvPr/>
        </p:nvSpPr>
        <p:spPr>
          <a:xfrm>
            <a:off x="6481097" y="1808525"/>
            <a:ext cx="2399100" cy="2399100"/>
          </a:xfrm>
          <a:prstGeom prst="ellipse">
            <a:avLst/>
          </a:prstGeom>
          <a:solidFill>
            <a:srgbClr val="674EA7"/>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500" b="1">
                <a:solidFill>
                  <a:schemeClr val="dk1"/>
                </a:solidFill>
                <a:latin typeface="Quattrocento Sans"/>
                <a:ea typeface="Quattrocento Sans"/>
                <a:cs typeface="Quattrocento Sans"/>
                <a:sym typeface="Quattrocento Sans"/>
              </a:rPr>
              <a:t>Naviance/</a:t>
            </a:r>
            <a:endParaRPr sz="15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500" b="1">
                <a:solidFill>
                  <a:schemeClr val="dk1"/>
                </a:solidFill>
                <a:latin typeface="Quattrocento Sans"/>
                <a:ea typeface="Quattrocento Sans"/>
                <a:cs typeface="Quattrocento Sans"/>
                <a:sym typeface="Quattrocento Sans"/>
              </a:rPr>
              <a:t>Letters of Recommendation and Transcripts</a:t>
            </a:r>
            <a:endParaRPr sz="15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a:solidFill>
                <a:srgbClr val="B7B7B7"/>
              </a:solidFill>
              <a:latin typeface="Quattrocento Sans"/>
              <a:ea typeface="Quattrocento Sans"/>
              <a:cs typeface="Quattrocento Sans"/>
              <a:sym typeface="Quattrocento Sans"/>
            </a:endParaRPr>
          </a:p>
          <a:p>
            <a:pPr marL="0" lvl="0" indent="0" algn="ctr" rtl="0">
              <a:spcBef>
                <a:spcPts val="0"/>
              </a:spcBef>
              <a:spcAft>
                <a:spcPts val="0"/>
              </a:spcAft>
              <a:buNone/>
            </a:pPr>
            <a:endParaRPr sz="1800" b="1">
              <a:solidFill>
                <a:srgbClr val="D9D9D9"/>
              </a:solidFill>
              <a:latin typeface="Quattrocento Sans"/>
              <a:ea typeface="Quattrocento Sans"/>
              <a:cs typeface="Quattrocento Sans"/>
              <a:sym typeface="Quattrocento Sans"/>
            </a:endParaRPr>
          </a:p>
        </p:txBody>
      </p:sp>
      <p:grpSp>
        <p:nvGrpSpPr>
          <p:cNvPr id="328" name="Google Shape;328;p30"/>
          <p:cNvGrpSpPr/>
          <p:nvPr/>
        </p:nvGrpSpPr>
        <p:grpSpPr>
          <a:xfrm>
            <a:off x="916458" y="1019750"/>
            <a:ext cx="214625" cy="214625"/>
            <a:chOff x="2594050" y="1631825"/>
            <a:chExt cx="439625" cy="439625"/>
          </a:xfrm>
        </p:grpSpPr>
        <p:sp>
          <p:nvSpPr>
            <p:cNvPr id="329" name="Google Shape;329;p3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solidFill>
                  <a:srgbClr val="00FF00"/>
                </a:solidFill>
              </a:rPr>
              <a:t>17</a:t>
            </a:fld>
            <a:endParaRPr b="1">
              <a:solidFill>
                <a:srgbClr val="00FF00"/>
              </a:solidFill>
            </a:endParaRPr>
          </a:p>
        </p:txBody>
      </p:sp>
      <p:pic>
        <p:nvPicPr>
          <p:cNvPr id="334" name="Google Shape;334;p30"/>
          <p:cNvPicPr preferRelativeResize="0"/>
          <p:nvPr/>
        </p:nvPicPr>
        <p:blipFill>
          <a:blip r:embed="rId3">
            <a:alphaModFix/>
          </a:blip>
          <a:stretch>
            <a:fillRect/>
          </a:stretch>
        </p:blipFill>
        <p:spPr>
          <a:xfrm>
            <a:off x="6544600" y="4544575"/>
            <a:ext cx="2500174" cy="482175"/>
          </a:xfrm>
          <a:prstGeom prst="rect">
            <a:avLst/>
          </a:prstGeom>
          <a:noFill/>
          <a:ln>
            <a:noFill/>
          </a:ln>
        </p:spPr>
      </p:pic>
      <p:sp>
        <p:nvSpPr>
          <p:cNvPr id="335" name="Google Shape;335;p30"/>
          <p:cNvSpPr txBox="1"/>
          <p:nvPr/>
        </p:nvSpPr>
        <p:spPr>
          <a:xfrm>
            <a:off x="2947400" y="3834825"/>
            <a:ext cx="5932800" cy="4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latin typeface="Lora"/>
              <a:ea typeface="Lora"/>
              <a:cs typeface="Lora"/>
              <a:sym typeface="Lora"/>
            </a:endParaRPr>
          </a:p>
        </p:txBody>
      </p:sp>
      <p:sp>
        <p:nvSpPr>
          <p:cNvPr id="336" name="Google Shape;336;p30"/>
          <p:cNvSpPr/>
          <p:nvPr/>
        </p:nvSpPr>
        <p:spPr>
          <a:xfrm>
            <a:off x="234647"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Introductions/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Session Expectations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None/>
            </a:pPr>
            <a:endParaRPr sz="1800">
              <a:latin typeface="Quattrocento Sans"/>
              <a:ea typeface="Quattrocento Sans"/>
              <a:cs typeface="Quattrocento Sans"/>
              <a:sym typeface="Quattrocento Sans"/>
            </a:endParaRPr>
          </a:p>
        </p:txBody>
      </p:sp>
      <p:sp>
        <p:nvSpPr>
          <p:cNvPr id="337" name="Google Shape;337;p30"/>
          <p:cNvSpPr txBox="1"/>
          <p:nvPr/>
        </p:nvSpPr>
        <p:spPr>
          <a:xfrm>
            <a:off x="156875" y="4851700"/>
            <a:ext cx="825600" cy="1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a:latin typeface="Quattrocento Sans"/>
              <a:ea typeface="Quattrocento Sans"/>
              <a:cs typeface="Quattrocento Sans"/>
              <a:sym typeface="Quattrocento Sans"/>
            </a:endParaRPr>
          </a:p>
        </p:txBody>
      </p:sp>
      <p:pic>
        <p:nvPicPr>
          <p:cNvPr id="338" name="Google Shape;338;p30"/>
          <p:cNvPicPr preferRelativeResize="0"/>
          <p:nvPr/>
        </p:nvPicPr>
        <p:blipFill>
          <a:blip r:embed="rId4">
            <a:alphaModFix/>
          </a:blip>
          <a:stretch>
            <a:fillRect/>
          </a:stretch>
        </p:blipFill>
        <p:spPr>
          <a:xfrm>
            <a:off x="336175" y="774800"/>
            <a:ext cx="1117375" cy="863625"/>
          </a:xfrm>
          <a:prstGeom prst="rect">
            <a:avLst/>
          </a:prstGeom>
          <a:noFill/>
          <a:ln>
            <a:noFill/>
          </a:ln>
        </p:spPr>
      </p:pic>
      <p:sp>
        <p:nvSpPr>
          <p:cNvPr id="339" name="Google Shape;339;p30"/>
          <p:cNvSpPr/>
          <p:nvPr/>
        </p:nvSpPr>
        <p:spPr>
          <a:xfrm>
            <a:off x="0" y="4851700"/>
            <a:ext cx="429900" cy="302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solidFill>
                  <a:srgbClr val="00FF00"/>
                </a:solidFill>
              </a:rPr>
              <a:t>18</a:t>
            </a:fld>
            <a:endParaRPr b="1">
              <a:solidFill>
                <a:srgbClr val="00FF00"/>
              </a:solidFill>
            </a:endParaRPr>
          </a:p>
        </p:txBody>
      </p:sp>
      <p:sp>
        <p:nvSpPr>
          <p:cNvPr id="345" name="Google Shape;345;p31"/>
          <p:cNvSpPr txBox="1">
            <a:spLocks noGrp="1"/>
          </p:cNvSpPr>
          <p:nvPr>
            <p:ph type="title"/>
          </p:nvPr>
        </p:nvSpPr>
        <p:spPr>
          <a:xfrm>
            <a:off x="1381250" y="922675"/>
            <a:ext cx="68097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Naviance</a:t>
            </a:r>
            <a:endParaRPr/>
          </a:p>
        </p:txBody>
      </p:sp>
      <p:sp>
        <p:nvSpPr>
          <p:cNvPr id="346" name="Google Shape;346;p31"/>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endParaRPr sz="1800" b="1"/>
          </a:p>
          <a:p>
            <a:pPr marL="457200" marR="0" lvl="0" indent="-342900" algn="l" rtl="0">
              <a:lnSpc>
                <a:spcPct val="100000"/>
              </a:lnSpc>
              <a:spcBef>
                <a:spcPts val="600"/>
              </a:spcBef>
              <a:spcAft>
                <a:spcPts val="0"/>
              </a:spcAft>
              <a:buClr>
                <a:schemeClr val="accent5"/>
              </a:buClr>
              <a:buSzPts val="1800"/>
              <a:buFont typeface="Quattrocento Sans"/>
              <a:buChar char="◉"/>
            </a:pPr>
            <a:r>
              <a:rPr lang="en" sz="1800" b="1"/>
              <a:t>Assists in career and college exploration</a:t>
            </a:r>
            <a:endParaRPr sz="1800" b="1"/>
          </a:p>
          <a:p>
            <a:pPr marL="457200" marR="0" lvl="0" indent="-342900" algn="l" rtl="0">
              <a:lnSpc>
                <a:spcPct val="100000"/>
              </a:lnSpc>
              <a:spcBef>
                <a:spcPts val="0"/>
              </a:spcBef>
              <a:spcAft>
                <a:spcPts val="0"/>
              </a:spcAft>
              <a:buClr>
                <a:schemeClr val="accent5"/>
              </a:buClr>
              <a:buSzPts val="1800"/>
              <a:buChar char="◉"/>
            </a:pPr>
            <a:r>
              <a:rPr lang="en" sz="1800" b="1"/>
              <a:t>Used to securely request and send transcripts and letters of recommendations</a:t>
            </a:r>
            <a:endParaRPr sz="1800" b="1"/>
          </a:p>
          <a:p>
            <a:pPr marL="457200" marR="0" lvl="0" indent="-342900" algn="l" rtl="0">
              <a:lnSpc>
                <a:spcPct val="100000"/>
              </a:lnSpc>
              <a:spcBef>
                <a:spcPts val="0"/>
              </a:spcBef>
              <a:spcAft>
                <a:spcPts val="0"/>
              </a:spcAft>
              <a:buClr>
                <a:schemeClr val="accent5"/>
              </a:buClr>
              <a:buSzPts val="1800"/>
              <a:buChar char="◉"/>
            </a:pPr>
            <a:r>
              <a:rPr lang="en" sz="1800" b="1"/>
              <a:t>Student can track when colleges receive transcripts and recommendations</a:t>
            </a:r>
            <a:endParaRPr sz="1800" b="1"/>
          </a:p>
        </p:txBody>
      </p:sp>
      <p:pic>
        <p:nvPicPr>
          <p:cNvPr id="347" name="Google Shape;347;p31"/>
          <p:cNvPicPr preferRelativeResize="0"/>
          <p:nvPr/>
        </p:nvPicPr>
        <p:blipFill>
          <a:blip r:embed="rId3">
            <a:alphaModFix/>
          </a:blip>
          <a:stretch>
            <a:fillRect/>
          </a:stretch>
        </p:blipFill>
        <p:spPr>
          <a:xfrm>
            <a:off x="336175" y="774800"/>
            <a:ext cx="1117375" cy="863625"/>
          </a:xfrm>
          <a:prstGeom prst="rect">
            <a:avLst/>
          </a:prstGeom>
          <a:noFill/>
          <a:ln>
            <a:noFill/>
          </a:ln>
        </p:spPr>
      </p:pic>
      <p:pic>
        <p:nvPicPr>
          <p:cNvPr id="348" name="Google Shape;348;p31"/>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349" name="Google Shape;349;p31"/>
          <p:cNvSpPr/>
          <p:nvPr/>
        </p:nvSpPr>
        <p:spPr>
          <a:xfrm>
            <a:off x="0" y="4851700"/>
            <a:ext cx="429900" cy="302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solidFill>
                  <a:srgbClr val="00FF00"/>
                </a:solidFill>
              </a:rPr>
              <a:t>19</a:t>
            </a:fld>
            <a:endParaRPr b="1">
              <a:solidFill>
                <a:srgbClr val="00FF00"/>
              </a:solidFill>
            </a:endParaRPr>
          </a:p>
        </p:txBody>
      </p:sp>
      <p:sp>
        <p:nvSpPr>
          <p:cNvPr id="355" name="Google Shape;355;p32"/>
          <p:cNvSpPr txBox="1">
            <a:spLocks noGrp="1"/>
          </p:cNvSpPr>
          <p:nvPr>
            <p:ph type="title"/>
          </p:nvPr>
        </p:nvSpPr>
        <p:spPr>
          <a:xfrm>
            <a:off x="1381250" y="922675"/>
            <a:ext cx="68097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Matching Common App and Naviance</a:t>
            </a:r>
            <a:endParaRPr/>
          </a:p>
        </p:txBody>
      </p:sp>
      <p:sp>
        <p:nvSpPr>
          <p:cNvPr id="356" name="Google Shape;356;p32"/>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endParaRPr sz="1800" b="1"/>
          </a:p>
          <a:p>
            <a:pPr marL="457200" marR="0" lvl="0" indent="0" algn="l" rtl="0">
              <a:lnSpc>
                <a:spcPct val="100000"/>
              </a:lnSpc>
              <a:spcBef>
                <a:spcPts val="600"/>
              </a:spcBef>
              <a:spcAft>
                <a:spcPts val="0"/>
              </a:spcAft>
              <a:buNone/>
            </a:pPr>
            <a:r>
              <a:rPr lang="en" sz="1800" b="1" u="sng">
                <a:solidFill>
                  <a:schemeClr val="hlink"/>
                </a:solidFill>
                <a:hlinkClick r:id="rId3"/>
              </a:rPr>
              <a:t>https://www.screencast.com/t/gxEQkElyo1</a:t>
            </a:r>
            <a:endParaRPr sz="1800" b="1"/>
          </a:p>
          <a:p>
            <a:pPr marL="457200" marR="0" lvl="0" indent="0" algn="l" rtl="0">
              <a:lnSpc>
                <a:spcPct val="100000"/>
              </a:lnSpc>
              <a:spcBef>
                <a:spcPts val="600"/>
              </a:spcBef>
              <a:spcAft>
                <a:spcPts val="0"/>
              </a:spcAft>
              <a:buNone/>
            </a:pPr>
            <a:endParaRPr sz="1800" b="1"/>
          </a:p>
          <a:p>
            <a:pPr marL="457200" marR="0" lvl="0" indent="0" algn="l" rtl="0">
              <a:lnSpc>
                <a:spcPct val="100000"/>
              </a:lnSpc>
              <a:spcBef>
                <a:spcPts val="600"/>
              </a:spcBef>
              <a:spcAft>
                <a:spcPts val="0"/>
              </a:spcAft>
              <a:buClr>
                <a:schemeClr val="dk1"/>
              </a:buClr>
              <a:buSzPts val="1100"/>
              <a:buFont typeface="Arial"/>
              <a:buNone/>
            </a:pPr>
            <a:endParaRPr sz="1800" b="1"/>
          </a:p>
          <a:p>
            <a:pPr marL="457200" marR="0" lvl="0" indent="0" algn="l" rtl="0">
              <a:lnSpc>
                <a:spcPct val="100000"/>
              </a:lnSpc>
              <a:spcBef>
                <a:spcPts val="600"/>
              </a:spcBef>
              <a:spcAft>
                <a:spcPts val="0"/>
              </a:spcAft>
              <a:buNone/>
            </a:pPr>
            <a:r>
              <a:rPr lang="en" sz="1100" u="sng">
                <a:solidFill>
                  <a:schemeClr val="hlink"/>
                </a:solidFill>
                <a:highlight>
                  <a:srgbClr val="FFFFFF"/>
                </a:highlight>
                <a:latin typeface="Arial"/>
                <a:ea typeface="Arial"/>
                <a:cs typeface="Arial"/>
                <a:sym typeface="Arial"/>
                <a:hlinkClick r:id="rId4"/>
              </a:rPr>
              <a:t> </a:t>
            </a:r>
            <a:r>
              <a:rPr lang="en" sz="1100" u="sng">
                <a:solidFill>
                  <a:schemeClr val="hlink"/>
                </a:solidFill>
                <a:highlight>
                  <a:srgbClr val="FFFFFF"/>
                </a:highlight>
                <a:latin typeface="Arial"/>
                <a:ea typeface="Arial"/>
                <a:cs typeface="Arial"/>
                <a:sym typeface="Arial"/>
                <a:hlinkClick r:id="rId4"/>
              </a:rPr>
              <a:t>https://www.screencast.com/t/Eibj9gqU</a:t>
            </a:r>
            <a:endParaRPr sz="1800" b="1"/>
          </a:p>
          <a:p>
            <a:pPr marL="457200" marR="0" lvl="0" indent="0" algn="l" rtl="0">
              <a:lnSpc>
                <a:spcPct val="100000"/>
              </a:lnSpc>
              <a:spcBef>
                <a:spcPts val="600"/>
              </a:spcBef>
              <a:spcAft>
                <a:spcPts val="0"/>
              </a:spcAft>
              <a:buNone/>
            </a:pPr>
            <a:endParaRPr sz="1800" b="1"/>
          </a:p>
        </p:txBody>
      </p:sp>
      <p:pic>
        <p:nvPicPr>
          <p:cNvPr id="357" name="Google Shape;357;p32"/>
          <p:cNvPicPr preferRelativeResize="0"/>
          <p:nvPr/>
        </p:nvPicPr>
        <p:blipFill>
          <a:blip r:embed="rId5">
            <a:alphaModFix/>
          </a:blip>
          <a:stretch>
            <a:fillRect/>
          </a:stretch>
        </p:blipFill>
        <p:spPr>
          <a:xfrm>
            <a:off x="336175" y="774800"/>
            <a:ext cx="1117375" cy="863625"/>
          </a:xfrm>
          <a:prstGeom prst="rect">
            <a:avLst/>
          </a:prstGeom>
          <a:noFill/>
          <a:ln>
            <a:noFill/>
          </a:ln>
        </p:spPr>
      </p:pic>
      <p:pic>
        <p:nvPicPr>
          <p:cNvPr id="358" name="Google Shape;358;p32"/>
          <p:cNvPicPr preferRelativeResize="0"/>
          <p:nvPr/>
        </p:nvPicPr>
        <p:blipFill>
          <a:blip r:embed="rId6">
            <a:alphaModFix amt="95000"/>
          </a:blip>
          <a:stretch>
            <a:fillRect/>
          </a:stretch>
        </p:blipFill>
        <p:spPr>
          <a:xfrm>
            <a:off x="6517350" y="4564712"/>
            <a:ext cx="2500174" cy="482175"/>
          </a:xfrm>
          <a:prstGeom prst="rect">
            <a:avLst/>
          </a:prstGeom>
          <a:noFill/>
          <a:ln>
            <a:noFill/>
          </a:ln>
        </p:spPr>
      </p:pic>
      <p:sp>
        <p:nvSpPr>
          <p:cNvPr id="359" name="Google Shape;359;p32"/>
          <p:cNvSpPr/>
          <p:nvPr/>
        </p:nvSpPr>
        <p:spPr>
          <a:xfrm>
            <a:off x="0" y="4851700"/>
            <a:ext cx="429900" cy="302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1381250" y="937125"/>
            <a:ext cx="53643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400"/>
              <a:t>Senior Year Planning</a:t>
            </a:r>
            <a:endParaRPr sz="2400">
              <a:highlight>
                <a:srgbClr val="FFFFFF"/>
              </a:highlight>
            </a:endParaRPr>
          </a:p>
        </p:txBody>
      </p:sp>
      <p:sp>
        <p:nvSpPr>
          <p:cNvPr id="96" name="Google Shape;96;p15"/>
          <p:cNvSpPr/>
          <p:nvPr/>
        </p:nvSpPr>
        <p:spPr>
          <a:xfrm>
            <a:off x="4433523"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Quattrocento Sans"/>
                <a:ea typeface="Quattrocento Sans"/>
                <a:cs typeface="Quattrocento Sans"/>
                <a:sym typeface="Quattrocento Sans"/>
              </a:rPr>
              <a:t>College Application Process</a:t>
            </a:r>
            <a:endParaRPr sz="1800" b="1">
              <a:latin typeface="Quattrocento Sans"/>
              <a:ea typeface="Quattrocento Sans"/>
              <a:cs typeface="Quattrocento Sans"/>
              <a:sym typeface="Quattrocento Sans"/>
            </a:endParaRPr>
          </a:p>
        </p:txBody>
      </p:sp>
      <p:sp>
        <p:nvSpPr>
          <p:cNvPr id="97" name="Google Shape;97;p15"/>
          <p:cNvSpPr/>
          <p:nvPr/>
        </p:nvSpPr>
        <p:spPr>
          <a:xfrm>
            <a:off x="2307800"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Quattrocento Sans"/>
              <a:ea typeface="Quattrocento Sans"/>
              <a:cs typeface="Quattrocento Sans"/>
              <a:sym typeface="Quattrocento Sans"/>
            </a:endParaRPr>
          </a:p>
          <a:p>
            <a:pPr marL="0" lvl="0" indent="0" algn="ctr" rtl="0">
              <a:spcBef>
                <a:spcPts val="0"/>
              </a:spcBef>
              <a:spcAft>
                <a:spcPts val="0"/>
              </a:spcAft>
              <a:buNone/>
            </a:pPr>
            <a:r>
              <a:rPr lang="en" sz="1800" b="1">
                <a:latin typeface="Quattrocento Sans"/>
                <a:ea typeface="Quattrocento Sans"/>
                <a:cs typeface="Quattrocento Sans"/>
                <a:sym typeface="Quattrocento Sans"/>
              </a:rPr>
              <a:t>Objectives/</a:t>
            </a:r>
            <a:endParaRPr sz="1800" b="1">
              <a:latin typeface="Quattrocento Sans"/>
              <a:ea typeface="Quattrocento Sans"/>
              <a:cs typeface="Quattrocento Sans"/>
              <a:sym typeface="Quattrocento Sans"/>
            </a:endParaRPr>
          </a:p>
          <a:p>
            <a:pPr marL="0" lvl="0" indent="0" algn="ctr" rtl="0">
              <a:spcBef>
                <a:spcPts val="0"/>
              </a:spcBef>
              <a:spcAft>
                <a:spcPts val="0"/>
              </a:spcAft>
              <a:buNone/>
            </a:pPr>
            <a:r>
              <a:rPr lang="en" sz="1800" b="1">
                <a:latin typeface="Quattrocento Sans"/>
                <a:ea typeface="Quattrocento Sans"/>
                <a:cs typeface="Quattrocento Sans"/>
                <a:sym typeface="Quattrocento Sans"/>
              </a:rPr>
              <a:t>Planning for Life After High School</a:t>
            </a:r>
            <a:endParaRPr sz="1800" b="1">
              <a:latin typeface="Quattrocento Sans"/>
              <a:ea typeface="Quattrocento Sans"/>
              <a:cs typeface="Quattrocento Sans"/>
              <a:sym typeface="Quattrocento Sans"/>
            </a:endParaRPr>
          </a:p>
          <a:p>
            <a:pPr marL="0" lvl="0" indent="0" algn="ctr" rtl="0">
              <a:spcBef>
                <a:spcPts val="0"/>
              </a:spcBef>
              <a:spcAft>
                <a:spcPts val="0"/>
              </a:spcAft>
              <a:buNone/>
            </a:pPr>
            <a:endParaRPr sz="1800">
              <a:latin typeface="Quattrocento Sans"/>
              <a:ea typeface="Quattrocento Sans"/>
              <a:cs typeface="Quattrocento Sans"/>
              <a:sym typeface="Quattrocento Sans"/>
            </a:endParaRPr>
          </a:p>
        </p:txBody>
      </p:sp>
      <p:sp>
        <p:nvSpPr>
          <p:cNvPr id="98" name="Google Shape;98;p15"/>
          <p:cNvSpPr/>
          <p:nvPr/>
        </p:nvSpPr>
        <p:spPr>
          <a:xfrm>
            <a:off x="6481100"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Quattrocento Sans"/>
                <a:ea typeface="Quattrocento Sans"/>
                <a:cs typeface="Quattrocento Sans"/>
                <a:sym typeface="Quattrocento Sans"/>
              </a:rPr>
              <a:t>Naviance/</a:t>
            </a:r>
            <a:endParaRPr sz="1500" b="1">
              <a:latin typeface="Quattrocento Sans"/>
              <a:ea typeface="Quattrocento Sans"/>
              <a:cs typeface="Quattrocento Sans"/>
              <a:sym typeface="Quattrocento Sans"/>
            </a:endParaRPr>
          </a:p>
          <a:p>
            <a:pPr marL="0" lvl="0" indent="0" algn="ctr" rtl="0">
              <a:spcBef>
                <a:spcPts val="0"/>
              </a:spcBef>
              <a:spcAft>
                <a:spcPts val="0"/>
              </a:spcAft>
              <a:buNone/>
            </a:pPr>
            <a:r>
              <a:rPr lang="en" sz="1500" b="1">
                <a:latin typeface="Quattrocento Sans"/>
                <a:ea typeface="Quattrocento Sans"/>
                <a:cs typeface="Quattrocento Sans"/>
                <a:sym typeface="Quattrocento Sans"/>
              </a:rPr>
              <a:t>Letters </a:t>
            </a:r>
            <a:endParaRPr sz="1500" b="1">
              <a:latin typeface="Quattrocento Sans"/>
              <a:ea typeface="Quattrocento Sans"/>
              <a:cs typeface="Quattrocento Sans"/>
              <a:sym typeface="Quattrocento Sans"/>
            </a:endParaRPr>
          </a:p>
          <a:p>
            <a:pPr marL="0" lvl="0" indent="0" algn="ctr" rtl="0">
              <a:spcBef>
                <a:spcPts val="0"/>
              </a:spcBef>
              <a:spcAft>
                <a:spcPts val="0"/>
              </a:spcAft>
              <a:buNone/>
            </a:pPr>
            <a:r>
              <a:rPr lang="en" sz="1500" b="1">
                <a:latin typeface="Quattrocento Sans"/>
                <a:ea typeface="Quattrocento Sans"/>
                <a:cs typeface="Quattrocento Sans"/>
                <a:sym typeface="Quattrocento Sans"/>
              </a:rPr>
              <a:t>of Recommendation and Transcripts</a:t>
            </a:r>
            <a:endParaRPr sz="1500" b="1">
              <a:latin typeface="Quattrocento Sans"/>
              <a:ea typeface="Quattrocento Sans"/>
              <a:cs typeface="Quattrocento Sans"/>
              <a:sym typeface="Quattrocento Sans"/>
            </a:endParaRPr>
          </a:p>
        </p:txBody>
      </p:sp>
      <p:grpSp>
        <p:nvGrpSpPr>
          <p:cNvPr id="99" name="Google Shape;99;p15"/>
          <p:cNvGrpSpPr/>
          <p:nvPr/>
        </p:nvGrpSpPr>
        <p:grpSpPr>
          <a:xfrm>
            <a:off x="916458" y="1019750"/>
            <a:ext cx="214625" cy="214625"/>
            <a:chOff x="2594050" y="1631825"/>
            <a:chExt cx="439625" cy="439625"/>
          </a:xfrm>
        </p:grpSpPr>
        <p:sp>
          <p:nvSpPr>
            <p:cNvPr id="100" name="Google Shape;100;p15"/>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05" name="Google Shape;105;p15"/>
          <p:cNvPicPr preferRelativeResize="0"/>
          <p:nvPr/>
        </p:nvPicPr>
        <p:blipFill>
          <a:blip r:embed="rId3">
            <a:alphaModFix/>
          </a:blip>
          <a:stretch>
            <a:fillRect/>
          </a:stretch>
        </p:blipFill>
        <p:spPr>
          <a:xfrm>
            <a:off x="6544600" y="4544575"/>
            <a:ext cx="2500174" cy="482175"/>
          </a:xfrm>
          <a:prstGeom prst="rect">
            <a:avLst/>
          </a:prstGeom>
          <a:noFill/>
          <a:ln>
            <a:noFill/>
          </a:ln>
        </p:spPr>
      </p:pic>
      <p:sp>
        <p:nvSpPr>
          <p:cNvPr id="106" name="Google Shape;106;p15"/>
          <p:cNvSpPr txBox="1"/>
          <p:nvPr/>
        </p:nvSpPr>
        <p:spPr>
          <a:xfrm>
            <a:off x="2947400" y="3834825"/>
            <a:ext cx="5932800" cy="4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latin typeface="Lora"/>
              <a:ea typeface="Lora"/>
              <a:cs typeface="Lora"/>
              <a:sym typeface="Lora"/>
            </a:endParaRPr>
          </a:p>
        </p:txBody>
      </p:sp>
      <p:sp>
        <p:nvSpPr>
          <p:cNvPr id="107" name="Google Shape;107;p15"/>
          <p:cNvSpPr/>
          <p:nvPr/>
        </p:nvSpPr>
        <p:spPr>
          <a:xfrm>
            <a:off x="234647" y="1808525"/>
            <a:ext cx="2399100" cy="2399100"/>
          </a:xfrm>
          <a:prstGeom prst="ellipse">
            <a:avLst/>
          </a:prstGeom>
          <a:solidFill>
            <a:srgbClr val="674E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D9D9D9"/>
                </a:solidFill>
                <a:latin typeface="Quattrocento Sans"/>
                <a:ea typeface="Quattrocento Sans"/>
                <a:cs typeface="Quattrocento Sans"/>
                <a:sym typeface="Quattrocento Sans"/>
              </a:rPr>
              <a:t>Introductions/</a:t>
            </a:r>
            <a:endParaRPr sz="1800" b="1">
              <a:solidFill>
                <a:srgbClr val="D9D9D9"/>
              </a:solidFill>
              <a:latin typeface="Quattrocento Sans"/>
              <a:ea typeface="Quattrocento Sans"/>
              <a:cs typeface="Quattrocento Sans"/>
              <a:sym typeface="Quattrocento Sans"/>
            </a:endParaRPr>
          </a:p>
          <a:p>
            <a:pPr marL="0" lvl="0" indent="0" algn="ctr" rtl="0">
              <a:spcBef>
                <a:spcPts val="0"/>
              </a:spcBef>
              <a:spcAft>
                <a:spcPts val="0"/>
              </a:spcAft>
              <a:buNone/>
            </a:pPr>
            <a:r>
              <a:rPr lang="en" sz="1800" b="1">
                <a:solidFill>
                  <a:srgbClr val="D9D9D9"/>
                </a:solidFill>
                <a:latin typeface="Quattrocento Sans"/>
                <a:ea typeface="Quattrocento Sans"/>
                <a:cs typeface="Quattrocento Sans"/>
                <a:sym typeface="Quattrocento Sans"/>
              </a:rPr>
              <a:t>Session Expectations</a:t>
            </a:r>
            <a:endParaRPr sz="1800" b="1">
              <a:solidFill>
                <a:srgbClr val="D9D9D9"/>
              </a:solidFill>
              <a:latin typeface="Quattrocento Sans"/>
              <a:ea typeface="Quattrocento Sans"/>
              <a:cs typeface="Quattrocento Sans"/>
              <a:sym typeface="Quattrocento Sans"/>
            </a:endParaRPr>
          </a:p>
        </p:txBody>
      </p:sp>
      <p:sp>
        <p:nvSpPr>
          <p:cNvPr id="108" name="Google Shape;108;p15"/>
          <p:cNvSpPr txBox="1"/>
          <p:nvPr/>
        </p:nvSpPr>
        <p:spPr>
          <a:xfrm>
            <a:off x="156875" y="4851700"/>
            <a:ext cx="825600" cy="1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a:latin typeface="Quattrocento Sans"/>
              <a:ea typeface="Quattrocento Sans"/>
              <a:cs typeface="Quattrocento Sans"/>
              <a:sym typeface="Quattrocento Sans"/>
            </a:endParaRPr>
          </a:p>
        </p:txBody>
      </p:sp>
      <p:pic>
        <p:nvPicPr>
          <p:cNvPr id="109" name="Google Shape;109;p15"/>
          <p:cNvPicPr preferRelativeResize="0"/>
          <p:nvPr/>
        </p:nvPicPr>
        <p:blipFill>
          <a:blip r:embed="rId4">
            <a:alphaModFix/>
          </a:blip>
          <a:stretch>
            <a:fillRect/>
          </a:stretch>
        </p:blipFill>
        <p:spPr>
          <a:xfrm>
            <a:off x="336175" y="774800"/>
            <a:ext cx="1117375" cy="863625"/>
          </a:xfrm>
          <a:prstGeom prst="rect">
            <a:avLst/>
          </a:prstGeom>
          <a:noFill/>
          <a:ln>
            <a:noFill/>
          </a:ln>
        </p:spPr>
      </p:pic>
      <p:sp>
        <p:nvSpPr>
          <p:cNvPr id="110" name="Google Shape;110;p15"/>
          <p:cNvSpPr/>
          <p:nvPr/>
        </p:nvSpPr>
        <p:spPr>
          <a:xfrm>
            <a:off x="0" y="4851700"/>
            <a:ext cx="429900" cy="302400"/>
          </a:xfrm>
          <a:prstGeom prst="rect">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solidFill>
                  <a:srgbClr val="00FF00"/>
                </a:solidFill>
              </a:rPr>
              <a:t>20</a:t>
            </a:fld>
            <a:endParaRPr b="1">
              <a:solidFill>
                <a:srgbClr val="00FF00"/>
              </a:solidFill>
            </a:endParaRPr>
          </a:p>
        </p:txBody>
      </p:sp>
      <p:sp>
        <p:nvSpPr>
          <p:cNvPr id="365" name="Google Shape;365;p33"/>
          <p:cNvSpPr txBox="1">
            <a:spLocks noGrp="1"/>
          </p:cNvSpPr>
          <p:nvPr>
            <p:ph type="title"/>
          </p:nvPr>
        </p:nvSpPr>
        <p:spPr>
          <a:xfrm>
            <a:off x="1381250" y="922675"/>
            <a:ext cx="68097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Transcripts and School Profile</a:t>
            </a:r>
            <a:endParaRPr/>
          </a:p>
        </p:txBody>
      </p:sp>
      <p:sp>
        <p:nvSpPr>
          <p:cNvPr id="366" name="Google Shape;366;p33"/>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endParaRPr sz="1800" b="1"/>
          </a:p>
          <a:p>
            <a:pPr marL="457200" marR="0" lvl="0" indent="-342900" algn="l" rtl="0">
              <a:lnSpc>
                <a:spcPct val="100000"/>
              </a:lnSpc>
              <a:spcBef>
                <a:spcPts val="600"/>
              </a:spcBef>
              <a:spcAft>
                <a:spcPts val="0"/>
              </a:spcAft>
              <a:buClr>
                <a:schemeClr val="accent5"/>
              </a:buClr>
              <a:buSzPts val="1800"/>
              <a:buFont typeface="Quattrocento Sans"/>
              <a:buChar char="◉"/>
            </a:pPr>
            <a:r>
              <a:rPr lang="en" sz="1800" b="1"/>
              <a:t>AAPS Transcripts for all students enrolled in high school during the 2019/2020 school year have the following note</a:t>
            </a:r>
            <a:endParaRPr sz="1800" b="1"/>
          </a:p>
          <a:p>
            <a:pPr marL="914400" marR="0" lvl="1" indent="-342900" algn="l" rtl="0">
              <a:lnSpc>
                <a:spcPct val="100000"/>
              </a:lnSpc>
              <a:spcBef>
                <a:spcPts val="0"/>
              </a:spcBef>
              <a:spcAft>
                <a:spcPts val="0"/>
              </a:spcAft>
              <a:buClr>
                <a:srgbClr val="674EA7"/>
              </a:buClr>
              <a:buSzPts val="1800"/>
              <a:buChar char="○"/>
            </a:pPr>
            <a:r>
              <a:rPr lang="en" sz="1800" b="1"/>
              <a:t>COVID-19 note: For S2/T3 of SY19-20 only credit/no credit marks were used. </a:t>
            </a:r>
            <a:endParaRPr sz="1800" b="1"/>
          </a:p>
          <a:p>
            <a:pPr marL="457200" marR="0" lvl="0" indent="-342900" algn="l" rtl="0">
              <a:lnSpc>
                <a:spcPct val="100000"/>
              </a:lnSpc>
              <a:spcBef>
                <a:spcPts val="0"/>
              </a:spcBef>
              <a:spcAft>
                <a:spcPts val="0"/>
              </a:spcAft>
              <a:buClr>
                <a:schemeClr val="accent5"/>
              </a:buClr>
              <a:buSzPts val="1800"/>
              <a:buChar char="◉"/>
            </a:pPr>
            <a:r>
              <a:rPr lang="en" sz="1800" b="1"/>
              <a:t>The Pioneer School Profile also has a statement regarding the impact of the COVID-19 pandemic on AAPS students’ grades, credits and extracurricular activities</a:t>
            </a:r>
            <a:endParaRPr sz="1800" b="1"/>
          </a:p>
          <a:p>
            <a:pPr marL="457200" marR="0" lvl="0" indent="0" algn="l" rtl="0">
              <a:lnSpc>
                <a:spcPct val="100000"/>
              </a:lnSpc>
              <a:spcBef>
                <a:spcPts val="600"/>
              </a:spcBef>
              <a:spcAft>
                <a:spcPts val="0"/>
              </a:spcAft>
              <a:buNone/>
            </a:pPr>
            <a:endParaRPr sz="1800" b="1"/>
          </a:p>
        </p:txBody>
      </p:sp>
      <p:pic>
        <p:nvPicPr>
          <p:cNvPr id="367" name="Google Shape;367;p33"/>
          <p:cNvPicPr preferRelativeResize="0"/>
          <p:nvPr/>
        </p:nvPicPr>
        <p:blipFill>
          <a:blip r:embed="rId3">
            <a:alphaModFix/>
          </a:blip>
          <a:stretch>
            <a:fillRect/>
          </a:stretch>
        </p:blipFill>
        <p:spPr>
          <a:xfrm>
            <a:off x="336175" y="774800"/>
            <a:ext cx="1117375" cy="863625"/>
          </a:xfrm>
          <a:prstGeom prst="rect">
            <a:avLst/>
          </a:prstGeom>
          <a:noFill/>
          <a:ln>
            <a:noFill/>
          </a:ln>
        </p:spPr>
      </p:pic>
      <p:pic>
        <p:nvPicPr>
          <p:cNvPr id="368" name="Google Shape;368;p33"/>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369" name="Google Shape;369;p33"/>
          <p:cNvSpPr/>
          <p:nvPr/>
        </p:nvSpPr>
        <p:spPr>
          <a:xfrm>
            <a:off x="0" y="4851700"/>
            <a:ext cx="429900" cy="302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solidFill>
                  <a:srgbClr val="00FF00"/>
                </a:solidFill>
              </a:rPr>
              <a:t>21</a:t>
            </a:fld>
            <a:endParaRPr b="1">
              <a:solidFill>
                <a:srgbClr val="00FF00"/>
              </a:solidFill>
            </a:endParaRPr>
          </a:p>
        </p:txBody>
      </p:sp>
      <p:sp>
        <p:nvSpPr>
          <p:cNvPr id="375" name="Google Shape;375;p34"/>
          <p:cNvSpPr txBox="1">
            <a:spLocks noGrp="1"/>
          </p:cNvSpPr>
          <p:nvPr>
            <p:ph type="title"/>
          </p:nvPr>
        </p:nvSpPr>
        <p:spPr>
          <a:xfrm>
            <a:off x="1381250" y="922675"/>
            <a:ext cx="68097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4"/>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endParaRPr sz="1800" b="1"/>
          </a:p>
          <a:p>
            <a:pPr marL="0" marR="0" lvl="0" indent="0" algn="ctr" rtl="0">
              <a:lnSpc>
                <a:spcPct val="100000"/>
              </a:lnSpc>
              <a:spcBef>
                <a:spcPts val="600"/>
              </a:spcBef>
              <a:spcAft>
                <a:spcPts val="0"/>
              </a:spcAft>
              <a:buNone/>
            </a:pPr>
            <a:endParaRPr sz="1800" b="1"/>
          </a:p>
          <a:p>
            <a:pPr marL="0" marR="0" lvl="0" indent="0" algn="l" rtl="0">
              <a:lnSpc>
                <a:spcPct val="100000"/>
              </a:lnSpc>
              <a:spcBef>
                <a:spcPts val="600"/>
              </a:spcBef>
              <a:spcAft>
                <a:spcPts val="0"/>
              </a:spcAft>
              <a:buNone/>
            </a:pPr>
            <a:endParaRPr sz="1800" b="1"/>
          </a:p>
          <a:p>
            <a:pPr marL="0" marR="0" lvl="0" indent="0" algn="ctr" rtl="0">
              <a:lnSpc>
                <a:spcPct val="100000"/>
              </a:lnSpc>
              <a:spcBef>
                <a:spcPts val="600"/>
              </a:spcBef>
              <a:spcAft>
                <a:spcPts val="0"/>
              </a:spcAft>
              <a:buNone/>
            </a:pPr>
            <a:r>
              <a:rPr lang="en" sz="4600" b="1"/>
              <a:t>Questions</a:t>
            </a:r>
            <a:endParaRPr sz="4600" b="1"/>
          </a:p>
        </p:txBody>
      </p:sp>
      <p:pic>
        <p:nvPicPr>
          <p:cNvPr id="377" name="Google Shape;377;p34"/>
          <p:cNvPicPr preferRelativeResize="0"/>
          <p:nvPr/>
        </p:nvPicPr>
        <p:blipFill>
          <a:blip r:embed="rId3">
            <a:alphaModFix/>
          </a:blip>
          <a:stretch>
            <a:fillRect/>
          </a:stretch>
        </p:blipFill>
        <p:spPr>
          <a:xfrm>
            <a:off x="336175" y="774800"/>
            <a:ext cx="1117375" cy="863625"/>
          </a:xfrm>
          <a:prstGeom prst="rect">
            <a:avLst/>
          </a:prstGeom>
          <a:noFill/>
          <a:ln>
            <a:noFill/>
          </a:ln>
        </p:spPr>
      </p:pic>
      <p:pic>
        <p:nvPicPr>
          <p:cNvPr id="378" name="Google Shape;378;p34"/>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379" name="Google Shape;379;p34"/>
          <p:cNvSpPr/>
          <p:nvPr/>
        </p:nvSpPr>
        <p:spPr>
          <a:xfrm>
            <a:off x="0" y="4851700"/>
            <a:ext cx="429900" cy="3024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p:nvPr/>
        </p:nvSpPr>
        <p:spPr>
          <a:xfrm>
            <a:off x="9850" y="4349075"/>
            <a:ext cx="9144000" cy="850800"/>
          </a:xfrm>
          <a:prstGeom prst="rect">
            <a:avLst/>
          </a:prstGeom>
          <a:solidFill>
            <a:schemeClr val="accent5"/>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13700" y="4349075"/>
            <a:ext cx="5820600" cy="5238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1200" b="1">
              <a:solidFill>
                <a:schemeClr val="dk1"/>
              </a:solidFill>
              <a:latin typeface="Lora"/>
              <a:ea typeface="Lora"/>
              <a:cs typeface="Lora"/>
              <a:sym typeface="Lora"/>
            </a:endParaRPr>
          </a:p>
        </p:txBody>
      </p:sp>
      <p:sp>
        <p:nvSpPr>
          <p:cNvPr id="117" name="Google Shape;117;p16"/>
          <p:cNvSpPr txBox="1">
            <a:spLocks noGrp="1"/>
          </p:cNvSpPr>
          <p:nvPr>
            <p:ph type="title"/>
          </p:nvPr>
        </p:nvSpPr>
        <p:spPr>
          <a:xfrm>
            <a:off x="1375800" y="334850"/>
            <a:ext cx="56748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400"/>
              <a:t>Presentation Outline</a:t>
            </a:r>
            <a:endParaRPr sz="2400"/>
          </a:p>
        </p:txBody>
      </p:sp>
      <p:grpSp>
        <p:nvGrpSpPr>
          <p:cNvPr id="118" name="Google Shape;118;p16"/>
          <p:cNvGrpSpPr/>
          <p:nvPr/>
        </p:nvGrpSpPr>
        <p:grpSpPr>
          <a:xfrm>
            <a:off x="1064233" y="445338"/>
            <a:ext cx="214625" cy="214625"/>
            <a:chOff x="2594050" y="1631825"/>
            <a:chExt cx="439625" cy="439625"/>
          </a:xfrm>
        </p:grpSpPr>
        <p:sp>
          <p:nvSpPr>
            <p:cNvPr id="119" name="Google Shape;119;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6"/>
          <p:cNvSpPr txBox="1"/>
          <p:nvPr/>
        </p:nvSpPr>
        <p:spPr>
          <a:xfrm>
            <a:off x="1381250" y="1352550"/>
            <a:ext cx="7031100" cy="826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200">
              <a:latin typeface="Quattrocento Sans"/>
              <a:ea typeface="Quattrocento Sans"/>
              <a:cs typeface="Quattrocento Sans"/>
              <a:sym typeface="Quattrocento Sans"/>
            </a:endParaRPr>
          </a:p>
          <a:p>
            <a:pPr marL="0" lvl="0" indent="0" algn="l" rtl="0">
              <a:spcBef>
                <a:spcPts val="0"/>
              </a:spcBef>
              <a:spcAft>
                <a:spcPts val="0"/>
              </a:spcAft>
              <a:buNone/>
            </a:pPr>
            <a:endParaRPr sz="1600">
              <a:solidFill>
                <a:schemeClr val="dk1"/>
              </a:solidFill>
            </a:endParaRPr>
          </a:p>
          <a:p>
            <a:pPr marL="0" lvl="0" indent="0" algn="l" rtl="0">
              <a:spcBef>
                <a:spcPts val="600"/>
              </a:spcBef>
              <a:spcAft>
                <a:spcPts val="0"/>
              </a:spcAft>
              <a:buNone/>
            </a:pPr>
            <a:endParaRPr sz="1200">
              <a:latin typeface="Quattrocento Sans"/>
              <a:ea typeface="Quattrocento Sans"/>
              <a:cs typeface="Quattrocento Sans"/>
              <a:sym typeface="Quattrocento Sans"/>
            </a:endParaRPr>
          </a:p>
          <a:p>
            <a:pPr marL="0" lvl="0" indent="0" algn="l" rtl="0">
              <a:spcBef>
                <a:spcPts val="600"/>
              </a:spcBef>
              <a:spcAft>
                <a:spcPts val="0"/>
              </a:spcAft>
              <a:buNone/>
            </a:pPr>
            <a:endParaRPr sz="1200">
              <a:latin typeface="Quattrocento Sans"/>
              <a:ea typeface="Quattrocento Sans"/>
              <a:cs typeface="Quattrocento Sans"/>
              <a:sym typeface="Quattrocento Sans"/>
            </a:endParaRPr>
          </a:p>
        </p:txBody>
      </p:sp>
      <p:sp>
        <p:nvSpPr>
          <p:cNvPr id="124" name="Google Shape;124;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25" name="Google Shape;125;p16"/>
          <p:cNvSpPr txBox="1"/>
          <p:nvPr/>
        </p:nvSpPr>
        <p:spPr>
          <a:xfrm>
            <a:off x="-77275" y="770451"/>
            <a:ext cx="4004400" cy="3056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600">
              <a:latin typeface="Lora"/>
              <a:ea typeface="Lora"/>
              <a:cs typeface="Lora"/>
              <a:sym typeface="Lora"/>
            </a:endParaRPr>
          </a:p>
          <a:p>
            <a:pPr marL="457200" lvl="0" indent="-330200" algn="l" rtl="0">
              <a:lnSpc>
                <a:spcPct val="150000"/>
              </a:lnSpc>
              <a:spcBef>
                <a:spcPts val="1000"/>
              </a:spcBef>
              <a:spcAft>
                <a:spcPts val="0"/>
              </a:spcAft>
              <a:buClr>
                <a:schemeClr val="accent5"/>
              </a:buClr>
              <a:buSzPts val="1600"/>
              <a:buFont typeface="Quattrocento Sans"/>
              <a:buChar char="◉"/>
            </a:pPr>
            <a:r>
              <a:rPr lang="en" sz="1600">
                <a:solidFill>
                  <a:schemeClr val="dk1"/>
                </a:solidFill>
                <a:latin typeface="Quattrocento Sans"/>
                <a:ea typeface="Quattrocento Sans"/>
                <a:cs typeface="Quattrocento Sans"/>
                <a:sym typeface="Quattrocento Sans"/>
              </a:rPr>
              <a:t>Introductions</a:t>
            </a:r>
            <a:endParaRPr sz="1600">
              <a:solidFill>
                <a:schemeClr val="dk1"/>
              </a:solidFill>
              <a:latin typeface="Quattrocento Sans"/>
              <a:ea typeface="Quattrocento Sans"/>
              <a:cs typeface="Quattrocento Sans"/>
              <a:sym typeface="Quattrocento Sans"/>
            </a:endParaRPr>
          </a:p>
          <a:p>
            <a:pPr marL="914400" lvl="1" indent="-304800" algn="l" rtl="0">
              <a:lnSpc>
                <a:spcPct val="115000"/>
              </a:lnSpc>
              <a:spcBef>
                <a:spcPts val="0"/>
              </a:spcBef>
              <a:spcAft>
                <a:spcPts val="0"/>
              </a:spcAft>
              <a:buClr>
                <a:srgbClr val="9900FF"/>
              </a:buClr>
              <a:buSzPts val="1200"/>
              <a:buFont typeface="Quattrocento Sans"/>
              <a:buChar char="●"/>
            </a:pPr>
            <a:r>
              <a:rPr lang="en" sz="1200" b="1">
                <a:solidFill>
                  <a:schemeClr val="dk1"/>
                </a:solidFill>
                <a:latin typeface="Quattrocento Sans"/>
                <a:ea typeface="Quattrocento Sans"/>
                <a:cs typeface="Quattrocento Sans"/>
                <a:sym typeface="Quattrocento Sans"/>
              </a:rPr>
              <a:t>Kevin Hudson - Senior Class Principal </a:t>
            </a:r>
            <a:endParaRPr sz="1200" b="1">
              <a:solidFill>
                <a:schemeClr val="dk1"/>
              </a:solidFill>
              <a:latin typeface="Quattrocento Sans"/>
              <a:ea typeface="Quattrocento Sans"/>
              <a:cs typeface="Quattrocento Sans"/>
              <a:sym typeface="Quattrocento Sans"/>
            </a:endParaRPr>
          </a:p>
          <a:p>
            <a:pPr marL="914400" lvl="1" indent="-304800" algn="l" rtl="0">
              <a:lnSpc>
                <a:spcPct val="115000"/>
              </a:lnSpc>
              <a:spcBef>
                <a:spcPts val="0"/>
              </a:spcBef>
              <a:spcAft>
                <a:spcPts val="0"/>
              </a:spcAft>
              <a:buClr>
                <a:srgbClr val="9900FF"/>
              </a:buClr>
              <a:buSzPts val="1200"/>
              <a:buFont typeface="Quattrocento Sans"/>
              <a:buChar char="●"/>
            </a:pPr>
            <a:r>
              <a:rPr lang="en" sz="1200" b="1">
                <a:solidFill>
                  <a:schemeClr val="dk1"/>
                </a:solidFill>
                <a:latin typeface="Quattrocento Sans"/>
                <a:ea typeface="Quattrocento Sans"/>
                <a:cs typeface="Quattrocento Sans"/>
                <a:sym typeface="Quattrocento Sans"/>
              </a:rPr>
              <a:t>Chris Woods - Counseling Dept. Lead</a:t>
            </a:r>
            <a:endParaRPr sz="1200" b="1">
              <a:solidFill>
                <a:schemeClr val="dk1"/>
              </a:solidFill>
              <a:latin typeface="Quattrocento Sans"/>
              <a:ea typeface="Quattrocento Sans"/>
              <a:cs typeface="Quattrocento Sans"/>
              <a:sym typeface="Quattrocento Sans"/>
            </a:endParaRPr>
          </a:p>
          <a:p>
            <a:pPr marL="914400" lvl="0" indent="0" algn="l" rtl="0">
              <a:lnSpc>
                <a:spcPct val="115000"/>
              </a:lnSpc>
              <a:spcBef>
                <a:spcPts val="0"/>
              </a:spcBef>
              <a:spcAft>
                <a:spcPts val="0"/>
              </a:spcAft>
              <a:buNone/>
            </a:pPr>
            <a:endParaRPr sz="1200" b="1">
              <a:solidFill>
                <a:schemeClr val="dk1"/>
              </a:solidFill>
              <a:latin typeface="Quattrocento Sans"/>
              <a:ea typeface="Quattrocento Sans"/>
              <a:cs typeface="Quattrocento Sans"/>
              <a:sym typeface="Quattrocento Sans"/>
            </a:endParaRPr>
          </a:p>
          <a:p>
            <a:pPr marL="457200" lvl="0" indent="-330200" algn="l" rtl="0">
              <a:lnSpc>
                <a:spcPct val="150000"/>
              </a:lnSpc>
              <a:spcBef>
                <a:spcPts val="0"/>
              </a:spcBef>
              <a:spcAft>
                <a:spcPts val="0"/>
              </a:spcAft>
              <a:buClr>
                <a:schemeClr val="accent5"/>
              </a:buClr>
              <a:buSzPts val="1600"/>
              <a:buFont typeface="Quattrocento Sans"/>
              <a:buChar char="◉"/>
            </a:pPr>
            <a:r>
              <a:rPr lang="en" sz="1600">
                <a:solidFill>
                  <a:schemeClr val="dk1"/>
                </a:solidFill>
                <a:latin typeface="Quattrocento Sans"/>
                <a:ea typeface="Quattrocento Sans"/>
                <a:cs typeface="Quattrocento Sans"/>
                <a:sym typeface="Quattrocento Sans"/>
              </a:rPr>
              <a:t>Review of... </a:t>
            </a:r>
            <a:endParaRPr sz="1600">
              <a:solidFill>
                <a:schemeClr val="dk1"/>
              </a:solidFill>
              <a:latin typeface="Quattrocento Sans"/>
              <a:ea typeface="Quattrocento Sans"/>
              <a:cs typeface="Quattrocento Sans"/>
              <a:sym typeface="Quattrocento Sans"/>
            </a:endParaRPr>
          </a:p>
          <a:p>
            <a:pPr marL="914400" lvl="1" indent="-330200" algn="l" rtl="0">
              <a:lnSpc>
                <a:spcPct val="115000"/>
              </a:lnSpc>
              <a:spcBef>
                <a:spcPts val="0"/>
              </a:spcBef>
              <a:spcAft>
                <a:spcPts val="0"/>
              </a:spcAft>
              <a:buClr>
                <a:srgbClr val="9900FF"/>
              </a:buClr>
              <a:buSzPts val="1600"/>
              <a:buFont typeface="Quattrocento Sans"/>
              <a:buChar char="●"/>
            </a:pPr>
            <a:r>
              <a:rPr lang="en" sz="1600" b="1">
                <a:solidFill>
                  <a:schemeClr val="dk1"/>
                </a:solidFill>
                <a:latin typeface="Quattrocento Sans"/>
                <a:ea typeface="Quattrocento Sans"/>
                <a:cs typeface="Quattrocento Sans"/>
                <a:sym typeface="Quattrocento Sans"/>
              </a:rPr>
              <a:t>Planning for Life After High School</a:t>
            </a:r>
            <a:endParaRPr sz="1600" b="1">
              <a:solidFill>
                <a:schemeClr val="dk1"/>
              </a:solidFill>
              <a:latin typeface="Quattrocento Sans"/>
              <a:ea typeface="Quattrocento Sans"/>
              <a:cs typeface="Quattrocento Sans"/>
              <a:sym typeface="Quattrocento Sans"/>
            </a:endParaRPr>
          </a:p>
          <a:p>
            <a:pPr marL="914400" lvl="1" indent="-330200" algn="l" rtl="0">
              <a:lnSpc>
                <a:spcPct val="115000"/>
              </a:lnSpc>
              <a:spcBef>
                <a:spcPts val="0"/>
              </a:spcBef>
              <a:spcAft>
                <a:spcPts val="0"/>
              </a:spcAft>
              <a:buClr>
                <a:srgbClr val="9900FF"/>
              </a:buClr>
              <a:buSzPts val="1600"/>
              <a:buFont typeface="Quattrocento Sans"/>
              <a:buChar char="●"/>
            </a:pPr>
            <a:r>
              <a:rPr lang="en" sz="1600" b="1">
                <a:solidFill>
                  <a:schemeClr val="dk1"/>
                </a:solidFill>
                <a:latin typeface="Quattrocento Sans"/>
                <a:ea typeface="Quattrocento Sans"/>
                <a:cs typeface="Quattrocento Sans"/>
                <a:sym typeface="Quattrocento Sans"/>
              </a:rPr>
              <a:t>College Application Process</a:t>
            </a:r>
            <a:endParaRPr sz="1600" b="1">
              <a:solidFill>
                <a:schemeClr val="dk1"/>
              </a:solidFill>
              <a:latin typeface="Quattrocento Sans"/>
              <a:ea typeface="Quattrocento Sans"/>
              <a:cs typeface="Quattrocento Sans"/>
              <a:sym typeface="Quattrocento Sans"/>
            </a:endParaRPr>
          </a:p>
          <a:p>
            <a:pPr marL="914400" lvl="1" indent="-330200" algn="l" rtl="0">
              <a:lnSpc>
                <a:spcPct val="115000"/>
              </a:lnSpc>
              <a:spcBef>
                <a:spcPts val="0"/>
              </a:spcBef>
              <a:spcAft>
                <a:spcPts val="0"/>
              </a:spcAft>
              <a:buClr>
                <a:srgbClr val="9900FF"/>
              </a:buClr>
              <a:buSzPts val="1600"/>
              <a:buFont typeface="Quattrocento Sans"/>
              <a:buChar char="●"/>
            </a:pPr>
            <a:r>
              <a:rPr lang="en" sz="1600" b="1">
                <a:solidFill>
                  <a:schemeClr val="dk1"/>
                </a:solidFill>
                <a:latin typeface="Quattrocento Sans"/>
                <a:ea typeface="Quattrocento Sans"/>
                <a:cs typeface="Quattrocento Sans"/>
                <a:sym typeface="Quattrocento Sans"/>
              </a:rPr>
              <a:t>How to have a great Senior Year</a:t>
            </a:r>
            <a:endParaRPr sz="1600" b="1">
              <a:solidFill>
                <a:schemeClr val="dk1"/>
              </a:solidFill>
              <a:latin typeface="Quattrocento Sans"/>
              <a:ea typeface="Quattrocento Sans"/>
              <a:cs typeface="Quattrocento Sans"/>
              <a:sym typeface="Quattrocento Sans"/>
            </a:endParaRPr>
          </a:p>
          <a:p>
            <a:pPr marL="914400" lvl="0" indent="0" algn="l" rtl="0">
              <a:lnSpc>
                <a:spcPct val="115000"/>
              </a:lnSpc>
              <a:spcBef>
                <a:spcPts val="0"/>
              </a:spcBef>
              <a:spcAft>
                <a:spcPts val="0"/>
              </a:spcAft>
              <a:buNone/>
            </a:pPr>
            <a:endParaRPr sz="1600" b="1">
              <a:solidFill>
                <a:schemeClr val="dk1"/>
              </a:solidFill>
              <a:latin typeface="Quattrocento Sans"/>
              <a:ea typeface="Quattrocento Sans"/>
              <a:cs typeface="Quattrocento Sans"/>
              <a:sym typeface="Quattrocento Sans"/>
            </a:endParaRPr>
          </a:p>
          <a:p>
            <a:pPr marL="914400" lvl="0" indent="0" algn="l" rtl="0">
              <a:lnSpc>
                <a:spcPct val="150000"/>
              </a:lnSpc>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lvl="0" indent="0" algn="l" rtl="0">
              <a:lnSpc>
                <a:spcPct val="150000"/>
              </a:lnSpc>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sp>
        <p:nvSpPr>
          <p:cNvPr id="126" name="Google Shape;126;p16"/>
          <p:cNvSpPr txBox="1"/>
          <p:nvPr/>
        </p:nvSpPr>
        <p:spPr>
          <a:xfrm>
            <a:off x="4360200" y="946025"/>
            <a:ext cx="4783800" cy="28026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1000"/>
              </a:spcAft>
              <a:buNone/>
            </a:pPr>
            <a:endParaRPr sz="1600">
              <a:solidFill>
                <a:schemeClr val="dk1"/>
              </a:solidFill>
              <a:latin typeface="Quattrocento Sans"/>
              <a:ea typeface="Quattrocento Sans"/>
              <a:cs typeface="Quattrocento Sans"/>
              <a:sym typeface="Quattrocento Sans"/>
            </a:endParaRPr>
          </a:p>
        </p:txBody>
      </p:sp>
      <p:pic>
        <p:nvPicPr>
          <p:cNvPr id="127" name="Google Shape;127;p16"/>
          <p:cNvPicPr preferRelativeResize="0"/>
          <p:nvPr/>
        </p:nvPicPr>
        <p:blipFill>
          <a:blip r:embed="rId3">
            <a:alphaModFix amt="95000"/>
          </a:blip>
          <a:stretch>
            <a:fillRect/>
          </a:stretch>
        </p:blipFill>
        <p:spPr>
          <a:xfrm>
            <a:off x="6517350" y="4488512"/>
            <a:ext cx="2500174" cy="482175"/>
          </a:xfrm>
          <a:prstGeom prst="rect">
            <a:avLst/>
          </a:prstGeom>
          <a:noFill/>
          <a:ln>
            <a:noFill/>
          </a:ln>
        </p:spPr>
      </p:pic>
      <p:pic>
        <p:nvPicPr>
          <p:cNvPr id="128" name="Google Shape;128;p16"/>
          <p:cNvPicPr preferRelativeResize="0"/>
          <p:nvPr/>
        </p:nvPicPr>
        <p:blipFill>
          <a:blip r:embed="rId4">
            <a:alphaModFix/>
          </a:blip>
          <a:stretch>
            <a:fillRect/>
          </a:stretch>
        </p:blipFill>
        <p:spPr>
          <a:xfrm>
            <a:off x="369800" y="120850"/>
            <a:ext cx="1117375" cy="863625"/>
          </a:xfrm>
          <a:prstGeom prst="rect">
            <a:avLst/>
          </a:prstGeom>
          <a:noFill/>
          <a:ln>
            <a:noFill/>
          </a:ln>
        </p:spPr>
      </p:pic>
      <p:pic>
        <p:nvPicPr>
          <p:cNvPr id="129" name="Google Shape;129;p16"/>
          <p:cNvPicPr preferRelativeResize="0"/>
          <p:nvPr/>
        </p:nvPicPr>
        <p:blipFill>
          <a:blip r:embed="rId5">
            <a:alphaModFix/>
          </a:blip>
          <a:stretch>
            <a:fillRect/>
          </a:stretch>
        </p:blipFill>
        <p:spPr>
          <a:xfrm>
            <a:off x="3927125" y="946025"/>
            <a:ext cx="5010150" cy="2933700"/>
          </a:xfrm>
          <a:prstGeom prst="rect">
            <a:avLst/>
          </a:prstGeom>
          <a:noFill/>
          <a:ln>
            <a:noFill/>
          </a:ln>
        </p:spPr>
      </p:pic>
      <p:sp>
        <p:nvSpPr>
          <p:cNvPr id="130" name="Google Shape;130;p16"/>
          <p:cNvSpPr/>
          <p:nvPr/>
        </p:nvSpPr>
        <p:spPr>
          <a:xfrm>
            <a:off x="0" y="4872875"/>
            <a:ext cx="429900" cy="302400"/>
          </a:xfrm>
          <a:prstGeom prst="rect">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429900" y="4872875"/>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p:nvPr/>
        </p:nvSpPr>
        <p:spPr>
          <a:xfrm>
            <a:off x="9850" y="4349075"/>
            <a:ext cx="9144000" cy="850800"/>
          </a:xfrm>
          <a:prstGeom prst="rect">
            <a:avLst/>
          </a:prstGeom>
          <a:solidFill>
            <a:schemeClr val="accent5"/>
          </a:solidFill>
          <a:ln w="952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313700" y="4349075"/>
            <a:ext cx="5820600" cy="5238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endParaRPr sz="1200" b="1">
              <a:solidFill>
                <a:schemeClr val="dk1"/>
              </a:solidFill>
              <a:latin typeface="Lora"/>
              <a:ea typeface="Lora"/>
              <a:cs typeface="Lora"/>
              <a:sym typeface="Lora"/>
            </a:endParaRPr>
          </a:p>
        </p:txBody>
      </p:sp>
      <p:sp>
        <p:nvSpPr>
          <p:cNvPr id="138" name="Google Shape;138;p17"/>
          <p:cNvSpPr txBox="1">
            <a:spLocks noGrp="1"/>
          </p:cNvSpPr>
          <p:nvPr>
            <p:ph type="title"/>
          </p:nvPr>
        </p:nvSpPr>
        <p:spPr>
          <a:xfrm>
            <a:off x="1375800" y="334850"/>
            <a:ext cx="77781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400"/>
              <a:t>Pioneer Counseling Department 10th to 12th Grades</a:t>
            </a:r>
            <a:endParaRPr sz="2400"/>
          </a:p>
        </p:txBody>
      </p:sp>
      <p:grpSp>
        <p:nvGrpSpPr>
          <p:cNvPr id="139" name="Google Shape;139;p17"/>
          <p:cNvGrpSpPr/>
          <p:nvPr/>
        </p:nvGrpSpPr>
        <p:grpSpPr>
          <a:xfrm>
            <a:off x="1064233" y="445338"/>
            <a:ext cx="214625" cy="214625"/>
            <a:chOff x="2594050" y="1631825"/>
            <a:chExt cx="439625" cy="439625"/>
          </a:xfrm>
        </p:grpSpPr>
        <p:sp>
          <p:nvSpPr>
            <p:cNvPr id="140" name="Google Shape;140;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7"/>
          <p:cNvSpPr txBox="1"/>
          <p:nvPr/>
        </p:nvSpPr>
        <p:spPr>
          <a:xfrm>
            <a:off x="1381250" y="1352550"/>
            <a:ext cx="7031100" cy="826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200">
              <a:latin typeface="Quattrocento Sans"/>
              <a:ea typeface="Quattrocento Sans"/>
              <a:cs typeface="Quattrocento Sans"/>
              <a:sym typeface="Quattrocento Sans"/>
            </a:endParaRPr>
          </a:p>
          <a:p>
            <a:pPr marL="0" lvl="0" indent="0" algn="l" rtl="0">
              <a:spcBef>
                <a:spcPts val="0"/>
              </a:spcBef>
              <a:spcAft>
                <a:spcPts val="0"/>
              </a:spcAft>
              <a:buNone/>
            </a:pPr>
            <a:endParaRPr sz="1600">
              <a:solidFill>
                <a:schemeClr val="dk1"/>
              </a:solidFill>
            </a:endParaRPr>
          </a:p>
          <a:p>
            <a:pPr marL="0" lvl="0" indent="0" algn="l" rtl="0">
              <a:spcBef>
                <a:spcPts val="600"/>
              </a:spcBef>
              <a:spcAft>
                <a:spcPts val="0"/>
              </a:spcAft>
              <a:buNone/>
            </a:pPr>
            <a:endParaRPr sz="1200">
              <a:latin typeface="Quattrocento Sans"/>
              <a:ea typeface="Quattrocento Sans"/>
              <a:cs typeface="Quattrocento Sans"/>
              <a:sym typeface="Quattrocento Sans"/>
            </a:endParaRPr>
          </a:p>
          <a:p>
            <a:pPr marL="0" lvl="0" indent="0" algn="l" rtl="0">
              <a:spcBef>
                <a:spcPts val="600"/>
              </a:spcBef>
              <a:spcAft>
                <a:spcPts val="0"/>
              </a:spcAft>
              <a:buNone/>
            </a:pPr>
            <a:endParaRPr sz="1200">
              <a:latin typeface="Quattrocento Sans"/>
              <a:ea typeface="Quattrocento Sans"/>
              <a:cs typeface="Quattrocento Sans"/>
              <a:sym typeface="Quattrocento Sans"/>
            </a:endParaRPr>
          </a:p>
        </p:txBody>
      </p:sp>
      <p:sp>
        <p:nvSpPr>
          <p:cNvPr id="145" name="Google Shape;14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46" name="Google Shape;146;p17"/>
          <p:cNvSpPr txBox="1"/>
          <p:nvPr/>
        </p:nvSpPr>
        <p:spPr>
          <a:xfrm>
            <a:off x="1778250" y="3225113"/>
            <a:ext cx="1005300" cy="1181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2000" b="1">
              <a:solidFill>
                <a:schemeClr val="dk1"/>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None/>
            </a:pPr>
            <a:r>
              <a:rPr lang="en" sz="1700" b="1">
                <a:solidFill>
                  <a:schemeClr val="dk1"/>
                </a:solidFill>
                <a:latin typeface="Quattrocento Sans"/>
                <a:ea typeface="Quattrocento Sans"/>
                <a:cs typeface="Quattrocento Sans"/>
                <a:sym typeface="Quattrocento Sans"/>
              </a:rPr>
              <a:t>Ci to G</a:t>
            </a:r>
            <a:endParaRPr sz="1700" b="1">
              <a:solidFill>
                <a:schemeClr val="dk1"/>
              </a:solidFill>
              <a:latin typeface="Quattrocento Sans"/>
              <a:ea typeface="Quattrocento Sans"/>
              <a:cs typeface="Quattrocento Sans"/>
              <a:sym typeface="Quattrocento Sans"/>
            </a:endParaRPr>
          </a:p>
        </p:txBody>
      </p:sp>
      <p:sp>
        <p:nvSpPr>
          <p:cNvPr id="147" name="Google Shape;147;p17"/>
          <p:cNvSpPr txBox="1"/>
          <p:nvPr/>
        </p:nvSpPr>
        <p:spPr>
          <a:xfrm>
            <a:off x="4360200" y="946025"/>
            <a:ext cx="4783800" cy="28026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1000"/>
              </a:spcAft>
              <a:buNone/>
            </a:pPr>
            <a:endParaRPr sz="1600">
              <a:solidFill>
                <a:schemeClr val="dk1"/>
              </a:solidFill>
              <a:latin typeface="Quattrocento Sans"/>
              <a:ea typeface="Quattrocento Sans"/>
              <a:cs typeface="Quattrocento Sans"/>
              <a:sym typeface="Quattrocento Sans"/>
            </a:endParaRPr>
          </a:p>
        </p:txBody>
      </p:sp>
      <p:pic>
        <p:nvPicPr>
          <p:cNvPr id="148" name="Google Shape;148;p17"/>
          <p:cNvPicPr preferRelativeResize="0"/>
          <p:nvPr/>
        </p:nvPicPr>
        <p:blipFill>
          <a:blip r:embed="rId3">
            <a:alphaModFix amt="95000"/>
          </a:blip>
          <a:stretch>
            <a:fillRect/>
          </a:stretch>
        </p:blipFill>
        <p:spPr>
          <a:xfrm>
            <a:off x="6517350" y="4488512"/>
            <a:ext cx="2500174" cy="482175"/>
          </a:xfrm>
          <a:prstGeom prst="rect">
            <a:avLst/>
          </a:prstGeom>
          <a:noFill/>
          <a:ln>
            <a:noFill/>
          </a:ln>
        </p:spPr>
      </p:pic>
      <p:pic>
        <p:nvPicPr>
          <p:cNvPr id="149" name="Google Shape;149;p17"/>
          <p:cNvPicPr preferRelativeResize="0"/>
          <p:nvPr/>
        </p:nvPicPr>
        <p:blipFill>
          <a:blip r:embed="rId4">
            <a:alphaModFix/>
          </a:blip>
          <a:stretch>
            <a:fillRect/>
          </a:stretch>
        </p:blipFill>
        <p:spPr>
          <a:xfrm>
            <a:off x="369800" y="120850"/>
            <a:ext cx="1117375" cy="863625"/>
          </a:xfrm>
          <a:prstGeom prst="rect">
            <a:avLst/>
          </a:prstGeom>
          <a:noFill/>
          <a:ln>
            <a:noFill/>
          </a:ln>
        </p:spPr>
      </p:pic>
      <p:sp>
        <p:nvSpPr>
          <p:cNvPr id="150" name="Google Shape;150;p17"/>
          <p:cNvSpPr/>
          <p:nvPr/>
        </p:nvSpPr>
        <p:spPr>
          <a:xfrm>
            <a:off x="0" y="4872875"/>
            <a:ext cx="429900" cy="302400"/>
          </a:xfrm>
          <a:prstGeom prst="rect">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429900" y="4872875"/>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17"/>
          <p:cNvPicPr preferRelativeResize="0"/>
          <p:nvPr/>
        </p:nvPicPr>
        <p:blipFill>
          <a:blip r:embed="rId5">
            <a:alphaModFix/>
          </a:blip>
          <a:stretch>
            <a:fillRect/>
          </a:stretch>
        </p:blipFill>
        <p:spPr>
          <a:xfrm rot="-5400000">
            <a:off x="1489562" y="1193087"/>
            <a:ext cx="1649077" cy="1238950"/>
          </a:xfrm>
          <a:prstGeom prst="rect">
            <a:avLst/>
          </a:prstGeom>
          <a:noFill/>
          <a:ln>
            <a:noFill/>
          </a:ln>
        </p:spPr>
      </p:pic>
      <p:pic>
        <p:nvPicPr>
          <p:cNvPr id="153" name="Google Shape;153;p17"/>
          <p:cNvPicPr preferRelativeResize="0"/>
          <p:nvPr/>
        </p:nvPicPr>
        <p:blipFill rotWithShape="1">
          <a:blip r:embed="rId6">
            <a:alphaModFix/>
          </a:blip>
          <a:srcRect l="11954" t="16825" r="11954" b="5636"/>
          <a:stretch/>
        </p:blipFill>
        <p:spPr>
          <a:xfrm>
            <a:off x="7659750" y="905912"/>
            <a:ext cx="1265776" cy="1719786"/>
          </a:xfrm>
          <a:prstGeom prst="rect">
            <a:avLst/>
          </a:prstGeom>
          <a:noFill/>
          <a:ln>
            <a:noFill/>
          </a:ln>
        </p:spPr>
      </p:pic>
      <p:pic>
        <p:nvPicPr>
          <p:cNvPr id="154" name="Google Shape;154;p17"/>
          <p:cNvPicPr preferRelativeResize="0"/>
          <p:nvPr/>
        </p:nvPicPr>
        <p:blipFill>
          <a:blip r:embed="rId7">
            <a:alphaModFix/>
          </a:blip>
          <a:stretch>
            <a:fillRect/>
          </a:stretch>
        </p:blipFill>
        <p:spPr>
          <a:xfrm>
            <a:off x="4495425" y="939588"/>
            <a:ext cx="1265777" cy="1684535"/>
          </a:xfrm>
          <a:prstGeom prst="rect">
            <a:avLst/>
          </a:prstGeom>
          <a:noFill/>
          <a:ln>
            <a:noFill/>
          </a:ln>
        </p:spPr>
      </p:pic>
      <p:pic>
        <p:nvPicPr>
          <p:cNvPr id="155" name="Google Shape;155;p17"/>
          <p:cNvPicPr preferRelativeResize="0"/>
          <p:nvPr/>
        </p:nvPicPr>
        <p:blipFill>
          <a:blip r:embed="rId8">
            <a:alphaModFix/>
          </a:blip>
          <a:stretch>
            <a:fillRect/>
          </a:stretch>
        </p:blipFill>
        <p:spPr>
          <a:xfrm rot="-5400000">
            <a:off x="10438" y="1148963"/>
            <a:ext cx="1687699" cy="1265774"/>
          </a:xfrm>
          <a:prstGeom prst="rect">
            <a:avLst/>
          </a:prstGeom>
          <a:noFill/>
          <a:ln>
            <a:noFill/>
          </a:ln>
        </p:spPr>
      </p:pic>
      <p:pic>
        <p:nvPicPr>
          <p:cNvPr id="156" name="Google Shape;156;p17"/>
          <p:cNvPicPr preferRelativeResize="0"/>
          <p:nvPr/>
        </p:nvPicPr>
        <p:blipFill>
          <a:blip r:embed="rId9">
            <a:alphaModFix/>
          </a:blip>
          <a:stretch>
            <a:fillRect/>
          </a:stretch>
        </p:blipFill>
        <p:spPr>
          <a:xfrm>
            <a:off x="3053975" y="952675"/>
            <a:ext cx="1238950" cy="1649065"/>
          </a:xfrm>
          <a:prstGeom prst="rect">
            <a:avLst/>
          </a:prstGeom>
          <a:noFill/>
          <a:ln>
            <a:noFill/>
          </a:ln>
        </p:spPr>
      </p:pic>
      <p:sp>
        <p:nvSpPr>
          <p:cNvPr id="157" name="Google Shape;157;p17"/>
          <p:cNvSpPr txBox="1"/>
          <p:nvPr/>
        </p:nvSpPr>
        <p:spPr>
          <a:xfrm>
            <a:off x="295538" y="3282275"/>
            <a:ext cx="1117500" cy="10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latin typeface="Quattrocento Sans"/>
              <a:ea typeface="Quattrocento Sans"/>
              <a:cs typeface="Quattrocento Sans"/>
              <a:sym typeface="Quattrocento Sans"/>
            </a:endParaRPr>
          </a:p>
          <a:p>
            <a:pPr marL="0" lvl="0" indent="0" algn="l" rtl="0">
              <a:spcBef>
                <a:spcPts val="0"/>
              </a:spcBef>
              <a:spcAft>
                <a:spcPts val="0"/>
              </a:spcAft>
              <a:buNone/>
            </a:pPr>
            <a:r>
              <a:rPr lang="en" sz="1700" b="1">
                <a:latin typeface="Quattrocento Sans"/>
                <a:ea typeface="Quattrocento Sans"/>
                <a:cs typeface="Quattrocento Sans"/>
                <a:sym typeface="Quattrocento Sans"/>
              </a:rPr>
              <a:t>A to CH</a:t>
            </a:r>
            <a:endParaRPr sz="1700" b="1">
              <a:latin typeface="Quattrocento Sans"/>
              <a:ea typeface="Quattrocento Sans"/>
              <a:cs typeface="Quattrocento Sans"/>
              <a:sym typeface="Quattrocento Sans"/>
            </a:endParaRPr>
          </a:p>
        </p:txBody>
      </p:sp>
      <p:sp>
        <p:nvSpPr>
          <p:cNvPr id="158" name="Google Shape;158;p17"/>
          <p:cNvSpPr txBox="1"/>
          <p:nvPr/>
        </p:nvSpPr>
        <p:spPr>
          <a:xfrm>
            <a:off x="3004451" y="3282275"/>
            <a:ext cx="1265700" cy="11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Quattrocento Sans"/>
                <a:ea typeface="Quattrocento Sans"/>
                <a:cs typeface="Quattrocento Sans"/>
                <a:sym typeface="Quattrocento Sans"/>
              </a:rPr>
              <a:t>H to Ke</a:t>
            </a:r>
            <a:endParaRPr sz="1700" b="1">
              <a:latin typeface="Quattrocento Sans"/>
              <a:ea typeface="Quattrocento Sans"/>
              <a:cs typeface="Quattrocento Sans"/>
              <a:sym typeface="Quattrocento Sans"/>
            </a:endParaRPr>
          </a:p>
          <a:p>
            <a:pPr marL="0" lvl="0" indent="0" algn="l" rtl="0">
              <a:spcBef>
                <a:spcPts val="0"/>
              </a:spcBef>
              <a:spcAft>
                <a:spcPts val="0"/>
              </a:spcAft>
              <a:buNone/>
            </a:pPr>
            <a:r>
              <a:rPr lang="en" sz="1700" b="1">
                <a:latin typeface="Quattrocento Sans"/>
                <a:ea typeface="Quattrocento Sans"/>
                <a:cs typeface="Quattrocento Sans"/>
                <a:sym typeface="Quattrocento Sans"/>
              </a:rPr>
              <a:t>Rising Scholars</a:t>
            </a:r>
            <a:endParaRPr sz="1700" b="1">
              <a:latin typeface="Quattrocento Sans"/>
              <a:ea typeface="Quattrocento Sans"/>
              <a:cs typeface="Quattrocento Sans"/>
              <a:sym typeface="Quattrocento Sans"/>
            </a:endParaRPr>
          </a:p>
        </p:txBody>
      </p:sp>
      <p:sp>
        <p:nvSpPr>
          <p:cNvPr id="159" name="Google Shape;159;p17"/>
          <p:cNvSpPr txBox="1"/>
          <p:nvPr/>
        </p:nvSpPr>
        <p:spPr>
          <a:xfrm>
            <a:off x="4639225" y="3216425"/>
            <a:ext cx="1239000" cy="13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latin typeface="Quattrocento Sans"/>
              <a:ea typeface="Quattrocento Sans"/>
              <a:cs typeface="Quattrocento Sans"/>
              <a:sym typeface="Quattrocento Sans"/>
            </a:endParaRPr>
          </a:p>
          <a:p>
            <a:pPr marL="0" lvl="0" indent="0" algn="l" rtl="0">
              <a:spcBef>
                <a:spcPts val="0"/>
              </a:spcBef>
              <a:spcAft>
                <a:spcPts val="0"/>
              </a:spcAft>
              <a:buNone/>
            </a:pPr>
            <a:r>
              <a:rPr lang="en" sz="1700" b="1">
                <a:latin typeface="Quattrocento Sans"/>
                <a:ea typeface="Quattrocento Sans"/>
                <a:cs typeface="Quattrocento Sans"/>
                <a:sym typeface="Quattrocento Sans"/>
              </a:rPr>
              <a:t>Kh to Ne</a:t>
            </a:r>
            <a:endParaRPr sz="1700" b="1">
              <a:latin typeface="Quattrocento Sans"/>
              <a:ea typeface="Quattrocento Sans"/>
              <a:cs typeface="Quattrocento Sans"/>
              <a:sym typeface="Quattrocento Sans"/>
            </a:endParaRPr>
          </a:p>
        </p:txBody>
      </p:sp>
      <p:sp>
        <p:nvSpPr>
          <p:cNvPr id="160" name="Google Shape;160;p17"/>
          <p:cNvSpPr txBox="1"/>
          <p:nvPr/>
        </p:nvSpPr>
        <p:spPr>
          <a:xfrm>
            <a:off x="6247313" y="3225113"/>
            <a:ext cx="1117500" cy="11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latin typeface="Quattrocento Sans"/>
              <a:ea typeface="Quattrocento Sans"/>
              <a:cs typeface="Quattrocento Sans"/>
              <a:sym typeface="Quattrocento Sans"/>
            </a:endParaRPr>
          </a:p>
          <a:p>
            <a:pPr marL="0" lvl="0" indent="0" algn="l" rtl="0">
              <a:spcBef>
                <a:spcPts val="0"/>
              </a:spcBef>
              <a:spcAft>
                <a:spcPts val="0"/>
              </a:spcAft>
              <a:buNone/>
            </a:pPr>
            <a:r>
              <a:rPr lang="en" sz="1700" b="1">
                <a:latin typeface="Quattrocento Sans"/>
                <a:ea typeface="Quattrocento Sans"/>
                <a:cs typeface="Quattrocento Sans"/>
                <a:sym typeface="Quattrocento Sans"/>
              </a:rPr>
              <a:t>Ng to Sl</a:t>
            </a:r>
            <a:endParaRPr sz="1700" b="1">
              <a:latin typeface="Quattrocento Sans"/>
              <a:ea typeface="Quattrocento Sans"/>
              <a:cs typeface="Quattrocento Sans"/>
              <a:sym typeface="Quattrocento Sans"/>
            </a:endParaRPr>
          </a:p>
        </p:txBody>
      </p:sp>
      <p:sp>
        <p:nvSpPr>
          <p:cNvPr id="161" name="Google Shape;161;p17"/>
          <p:cNvSpPr txBox="1"/>
          <p:nvPr/>
        </p:nvSpPr>
        <p:spPr>
          <a:xfrm>
            <a:off x="7733913" y="3225125"/>
            <a:ext cx="1117500" cy="11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a:latin typeface="Quattrocento Sans"/>
              <a:ea typeface="Quattrocento Sans"/>
              <a:cs typeface="Quattrocento Sans"/>
              <a:sym typeface="Quattrocento Sans"/>
            </a:endParaRPr>
          </a:p>
          <a:p>
            <a:pPr marL="0" lvl="0" indent="0" algn="l" rtl="0">
              <a:spcBef>
                <a:spcPts val="0"/>
              </a:spcBef>
              <a:spcAft>
                <a:spcPts val="0"/>
              </a:spcAft>
              <a:buNone/>
            </a:pPr>
            <a:r>
              <a:rPr lang="en" sz="1700" b="1">
                <a:latin typeface="Quattrocento Sans"/>
                <a:ea typeface="Quattrocento Sans"/>
                <a:cs typeface="Quattrocento Sans"/>
                <a:sym typeface="Quattrocento Sans"/>
              </a:rPr>
              <a:t>Sm to Z</a:t>
            </a:r>
            <a:endParaRPr sz="1700" b="1">
              <a:latin typeface="Quattrocento Sans"/>
              <a:ea typeface="Quattrocento Sans"/>
              <a:cs typeface="Quattrocento Sans"/>
              <a:sym typeface="Quattrocento Sans"/>
            </a:endParaRPr>
          </a:p>
        </p:txBody>
      </p:sp>
      <p:sp>
        <p:nvSpPr>
          <p:cNvPr id="162" name="Google Shape;162;p17"/>
          <p:cNvSpPr txBox="1"/>
          <p:nvPr/>
        </p:nvSpPr>
        <p:spPr>
          <a:xfrm>
            <a:off x="247600" y="2689925"/>
            <a:ext cx="1117500" cy="43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Quattrocento Sans"/>
                <a:ea typeface="Quattrocento Sans"/>
                <a:cs typeface="Quattrocento Sans"/>
                <a:sym typeface="Quattrocento Sans"/>
              </a:rPr>
              <a:t>Sara Vance</a:t>
            </a:r>
            <a:endParaRPr sz="2000" b="1">
              <a:latin typeface="Quattrocento Sans"/>
              <a:ea typeface="Quattrocento Sans"/>
              <a:cs typeface="Quattrocento Sans"/>
              <a:sym typeface="Quattrocento Sans"/>
            </a:endParaRPr>
          </a:p>
        </p:txBody>
      </p:sp>
      <p:sp>
        <p:nvSpPr>
          <p:cNvPr id="163" name="Google Shape;163;p17"/>
          <p:cNvSpPr txBox="1"/>
          <p:nvPr/>
        </p:nvSpPr>
        <p:spPr>
          <a:xfrm>
            <a:off x="1750050" y="2637100"/>
            <a:ext cx="1005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Quattrocento Sans"/>
                <a:ea typeface="Quattrocento Sans"/>
                <a:cs typeface="Quattrocento Sans"/>
                <a:sym typeface="Quattrocento Sans"/>
              </a:rPr>
              <a:t>Kevin Kilgore</a:t>
            </a:r>
            <a:endParaRPr sz="2000" b="1">
              <a:latin typeface="Quattrocento Sans"/>
              <a:ea typeface="Quattrocento Sans"/>
              <a:cs typeface="Quattrocento Sans"/>
              <a:sym typeface="Quattrocento Sans"/>
            </a:endParaRPr>
          </a:p>
        </p:txBody>
      </p:sp>
      <p:sp>
        <p:nvSpPr>
          <p:cNvPr id="164" name="Google Shape;164;p17"/>
          <p:cNvSpPr txBox="1"/>
          <p:nvPr/>
        </p:nvSpPr>
        <p:spPr>
          <a:xfrm>
            <a:off x="3140300" y="2637100"/>
            <a:ext cx="11175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Quattrocento Sans"/>
                <a:ea typeface="Quattrocento Sans"/>
                <a:cs typeface="Quattrocento Sans"/>
                <a:sym typeface="Quattrocento Sans"/>
              </a:rPr>
              <a:t>Connie Akins</a:t>
            </a:r>
            <a:endParaRPr sz="2000" b="1">
              <a:latin typeface="Quattrocento Sans"/>
              <a:ea typeface="Quattrocento Sans"/>
              <a:cs typeface="Quattrocento Sans"/>
              <a:sym typeface="Quattrocento Sans"/>
            </a:endParaRPr>
          </a:p>
        </p:txBody>
      </p:sp>
      <p:sp>
        <p:nvSpPr>
          <p:cNvPr id="165" name="Google Shape;165;p17"/>
          <p:cNvSpPr txBox="1"/>
          <p:nvPr/>
        </p:nvSpPr>
        <p:spPr>
          <a:xfrm>
            <a:off x="4642738" y="2666325"/>
            <a:ext cx="1058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Quattrocento Sans"/>
                <a:ea typeface="Quattrocento Sans"/>
                <a:cs typeface="Quattrocento Sans"/>
                <a:sym typeface="Quattrocento Sans"/>
              </a:rPr>
              <a:t>Chris Woods</a:t>
            </a:r>
            <a:endParaRPr sz="2000" b="1">
              <a:latin typeface="Quattrocento Sans"/>
              <a:ea typeface="Quattrocento Sans"/>
              <a:cs typeface="Quattrocento Sans"/>
              <a:sym typeface="Quattrocento Sans"/>
            </a:endParaRPr>
          </a:p>
        </p:txBody>
      </p:sp>
      <p:sp>
        <p:nvSpPr>
          <p:cNvPr id="166" name="Google Shape;166;p17"/>
          <p:cNvSpPr txBox="1"/>
          <p:nvPr/>
        </p:nvSpPr>
        <p:spPr>
          <a:xfrm>
            <a:off x="6085800" y="2634950"/>
            <a:ext cx="1339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Quattrocento Sans"/>
                <a:ea typeface="Quattrocento Sans"/>
                <a:cs typeface="Quattrocento Sans"/>
                <a:sym typeface="Quattrocento Sans"/>
              </a:rPr>
              <a:t>Stephanie Carter</a:t>
            </a:r>
            <a:endParaRPr sz="2000" b="1">
              <a:latin typeface="Quattrocento Sans"/>
              <a:ea typeface="Quattrocento Sans"/>
              <a:cs typeface="Quattrocento Sans"/>
              <a:sym typeface="Quattrocento Sans"/>
            </a:endParaRPr>
          </a:p>
        </p:txBody>
      </p:sp>
      <p:sp>
        <p:nvSpPr>
          <p:cNvPr id="167" name="Google Shape;167;p17"/>
          <p:cNvSpPr txBox="1"/>
          <p:nvPr/>
        </p:nvSpPr>
        <p:spPr>
          <a:xfrm>
            <a:off x="7720100" y="2680550"/>
            <a:ext cx="10581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Quattrocento Sans"/>
                <a:ea typeface="Quattrocento Sans"/>
                <a:cs typeface="Quattrocento Sans"/>
                <a:sym typeface="Quattrocento Sans"/>
              </a:rPr>
              <a:t>Chris Kasper</a:t>
            </a:r>
            <a:endParaRPr sz="2000" b="1">
              <a:latin typeface="Quattrocento Sans"/>
              <a:ea typeface="Quattrocento Sans"/>
              <a:cs typeface="Quattrocento Sans"/>
              <a:sym typeface="Quattrocento Sans"/>
            </a:endParaRPr>
          </a:p>
        </p:txBody>
      </p:sp>
      <p:pic>
        <p:nvPicPr>
          <p:cNvPr id="168" name="Google Shape;168;p17"/>
          <p:cNvPicPr preferRelativeResize="0"/>
          <p:nvPr/>
        </p:nvPicPr>
        <p:blipFill rotWithShape="1">
          <a:blip r:embed="rId10">
            <a:alphaModFix/>
          </a:blip>
          <a:srcRect t="9966"/>
          <a:stretch/>
        </p:blipFill>
        <p:spPr>
          <a:xfrm>
            <a:off x="6004750" y="905900"/>
            <a:ext cx="1432625" cy="1719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1381250" y="937125"/>
            <a:ext cx="5364300" cy="435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400"/>
              <a:t>Senior Year Planning</a:t>
            </a:r>
            <a:endParaRPr sz="2400">
              <a:highlight>
                <a:srgbClr val="FFFFFF"/>
              </a:highlight>
            </a:endParaRPr>
          </a:p>
        </p:txBody>
      </p:sp>
      <p:sp>
        <p:nvSpPr>
          <p:cNvPr id="174" name="Google Shape;174;p18"/>
          <p:cNvSpPr/>
          <p:nvPr/>
        </p:nvSpPr>
        <p:spPr>
          <a:xfrm>
            <a:off x="4433523"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College Application Process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b="1">
              <a:solidFill>
                <a:schemeClr val="dk1"/>
              </a:solidFill>
              <a:latin typeface="Quattrocento Sans"/>
              <a:ea typeface="Quattrocento Sans"/>
              <a:cs typeface="Quattrocento Sans"/>
              <a:sym typeface="Quattrocento Sans"/>
            </a:endParaRPr>
          </a:p>
        </p:txBody>
      </p:sp>
      <p:sp>
        <p:nvSpPr>
          <p:cNvPr id="175" name="Google Shape;175;p18"/>
          <p:cNvSpPr/>
          <p:nvPr/>
        </p:nvSpPr>
        <p:spPr>
          <a:xfrm>
            <a:off x="2307800" y="1808525"/>
            <a:ext cx="2399100" cy="2399100"/>
          </a:xfrm>
          <a:prstGeom prst="ellipse">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Objectives/</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800" b="1">
                <a:solidFill>
                  <a:schemeClr val="dk1"/>
                </a:solidFill>
                <a:latin typeface="Quattrocento Sans"/>
                <a:ea typeface="Quattrocento Sans"/>
                <a:cs typeface="Quattrocento Sans"/>
                <a:sym typeface="Quattrocento Sans"/>
              </a:rPr>
              <a:t>Planning for Life After High School</a:t>
            </a:r>
            <a:endParaRPr sz="18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b="1">
              <a:solidFill>
                <a:srgbClr val="999999"/>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endParaRPr sz="1800" b="1">
              <a:solidFill>
                <a:srgbClr val="999999"/>
              </a:solidFill>
              <a:latin typeface="Quattrocento Sans"/>
              <a:ea typeface="Quattrocento Sans"/>
              <a:cs typeface="Quattrocento Sans"/>
              <a:sym typeface="Quattrocento Sans"/>
            </a:endParaRPr>
          </a:p>
          <a:p>
            <a:pPr marL="0" lvl="0" indent="0" algn="ctr" rtl="0">
              <a:spcBef>
                <a:spcPts val="0"/>
              </a:spcBef>
              <a:spcAft>
                <a:spcPts val="0"/>
              </a:spcAft>
              <a:buNone/>
            </a:pPr>
            <a:endParaRPr sz="1800" b="1">
              <a:solidFill>
                <a:srgbClr val="D9D9D9"/>
              </a:solidFill>
              <a:latin typeface="Quattrocento Sans"/>
              <a:ea typeface="Quattrocento Sans"/>
              <a:cs typeface="Quattrocento Sans"/>
              <a:sym typeface="Quattrocento Sans"/>
            </a:endParaRPr>
          </a:p>
        </p:txBody>
      </p:sp>
      <p:sp>
        <p:nvSpPr>
          <p:cNvPr id="176" name="Google Shape;176;p18"/>
          <p:cNvSpPr/>
          <p:nvPr/>
        </p:nvSpPr>
        <p:spPr>
          <a:xfrm>
            <a:off x="6481097"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500" b="1">
                <a:solidFill>
                  <a:schemeClr val="dk1"/>
                </a:solidFill>
                <a:latin typeface="Quattrocento Sans"/>
                <a:ea typeface="Quattrocento Sans"/>
                <a:cs typeface="Quattrocento Sans"/>
                <a:sym typeface="Quattrocento Sans"/>
              </a:rPr>
              <a:t>Naviance/</a:t>
            </a:r>
            <a:endParaRPr sz="15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500" b="1">
                <a:solidFill>
                  <a:schemeClr val="dk1"/>
                </a:solidFill>
                <a:latin typeface="Quattrocento Sans"/>
                <a:ea typeface="Quattrocento Sans"/>
                <a:cs typeface="Quattrocento Sans"/>
                <a:sym typeface="Quattrocento Sans"/>
              </a:rPr>
              <a:t>Letters of Recommendation and Transcripts</a:t>
            </a:r>
            <a:endParaRPr sz="1500" b="1">
              <a:solidFill>
                <a:schemeClr val="dk1"/>
              </a:solidFill>
              <a:latin typeface="Quattrocento Sans"/>
              <a:ea typeface="Quattrocento Sans"/>
              <a:cs typeface="Quattrocento Sans"/>
              <a:sym typeface="Quattrocento Sans"/>
            </a:endParaRPr>
          </a:p>
          <a:p>
            <a:pPr marL="0" lvl="0" indent="0" algn="ctr" rtl="0">
              <a:spcBef>
                <a:spcPts val="0"/>
              </a:spcBef>
              <a:spcAft>
                <a:spcPts val="0"/>
              </a:spcAft>
              <a:buNone/>
            </a:pPr>
            <a:endParaRPr sz="1800" b="1">
              <a:solidFill>
                <a:schemeClr val="dk1"/>
              </a:solidFill>
              <a:latin typeface="Quattrocento Sans"/>
              <a:ea typeface="Quattrocento Sans"/>
              <a:cs typeface="Quattrocento Sans"/>
              <a:sym typeface="Quattrocento Sans"/>
            </a:endParaRPr>
          </a:p>
        </p:txBody>
      </p:sp>
      <p:grpSp>
        <p:nvGrpSpPr>
          <p:cNvPr id="177" name="Google Shape;177;p18"/>
          <p:cNvGrpSpPr/>
          <p:nvPr/>
        </p:nvGrpSpPr>
        <p:grpSpPr>
          <a:xfrm>
            <a:off x="916458" y="1019750"/>
            <a:ext cx="214625" cy="214625"/>
            <a:chOff x="2594050" y="1631825"/>
            <a:chExt cx="439625" cy="439625"/>
          </a:xfrm>
        </p:grpSpPr>
        <p:sp>
          <p:nvSpPr>
            <p:cNvPr id="178" name="Google Shape;178;p18"/>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83" name="Google Shape;183;p18"/>
          <p:cNvPicPr preferRelativeResize="0"/>
          <p:nvPr/>
        </p:nvPicPr>
        <p:blipFill>
          <a:blip r:embed="rId3">
            <a:alphaModFix/>
          </a:blip>
          <a:stretch>
            <a:fillRect/>
          </a:stretch>
        </p:blipFill>
        <p:spPr>
          <a:xfrm>
            <a:off x="6544600" y="4544575"/>
            <a:ext cx="2500174" cy="482175"/>
          </a:xfrm>
          <a:prstGeom prst="rect">
            <a:avLst/>
          </a:prstGeom>
          <a:noFill/>
          <a:ln>
            <a:noFill/>
          </a:ln>
        </p:spPr>
      </p:pic>
      <p:sp>
        <p:nvSpPr>
          <p:cNvPr id="184" name="Google Shape;184;p18"/>
          <p:cNvSpPr txBox="1"/>
          <p:nvPr/>
        </p:nvSpPr>
        <p:spPr>
          <a:xfrm>
            <a:off x="2947400" y="3834825"/>
            <a:ext cx="5932800" cy="4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latin typeface="Lora"/>
              <a:ea typeface="Lora"/>
              <a:cs typeface="Lora"/>
              <a:sym typeface="Lora"/>
            </a:endParaRPr>
          </a:p>
        </p:txBody>
      </p:sp>
      <p:sp>
        <p:nvSpPr>
          <p:cNvPr id="185" name="Google Shape;185;p18"/>
          <p:cNvSpPr/>
          <p:nvPr/>
        </p:nvSpPr>
        <p:spPr>
          <a:xfrm>
            <a:off x="234647" y="1808525"/>
            <a:ext cx="2399100" cy="2399100"/>
          </a:xfrm>
          <a:prstGeom prst="ellipse">
            <a:avLst/>
          </a:prstGeom>
          <a:solidFill>
            <a:srgbClr val="000000">
              <a:alpha val="7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800" b="1">
                <a:latin typeface="Quattrocento Sans"/>
                <a:ea typeface="Quattrocento Sans"/>
                <a:cs typeface="Quattrocento Sans"/>
                <a:sym typeface="Quattrocento Sans"/>
              </a:rPr>
              <a:t>Introductions/</a:t>
            </a:r>
            <a:endParaRPr sz="1800" b="1">
              <a:latin typeface="Quattrocento Sans"/>
              <a:ea typeface="Quattrocento Sans"/>
              <a:cs typeface="Quattrocento Sans"/>
              <a:sym typeface="Quattrocento Sans"/>
            </a:endParaRPr>
          </a:p>
          <a:p>
            <a:pPr marL="0" lvl="0" indent="0" algn="ctr" rtl="0">
              <a:spcBef>
                <a:spcPts val="0"/>
              </a:spcBef>
              <a:spcAft>
                <a:spcPts val="0"/>
              </a:spcAft>
              <a:buClr>
                <a:schemeClr val="dk1"/>
              </a:buClr>
              <a:buSzPts val="1100"/>
              <a:buFont typeface="Arial"/>
              <a:buNone/>
            </a:pPr>
            <a:r>
              <a:rPr lang="en" sz="1800" b="1">
                <a:latin typeface="Quattrocento Sans"/>
                <a:ea typeface="Quattrocento Sans"/>
                <a:cs typeface="Quattrocento Sans"/>
                <a:sym typeface="Quattrocento Sans"/>
              </a:rPr>
              <a:t>Session Expectations</a:t>
            </a:r>
            <a:endParaRPr sz="1800" b="1">
              <a:latin typeface="Quattrocento Sans"/>
              <a:ea typeface="Quattrocento Sans"/>
              <a:cs typeface="Quattrocento Sans"/>
              <a:sym typeface="Quattrocento Sans"/>
            </a:endParaRPr>
          </a:p>
          <a:p>
            <a:pPr marL="0" lvl="0" indent="0" algn="ctr" rtl="0">
              <a:spcBef>
                <a:spcPts val="0"/>
              </a:spcBef>
              <a:spcAft>
                <a:spcPts val="0"/>
              </a:spcAft>
              <a:buNone/>
            </a:pPr>
            <a:endParaRPr sz="1800">
              <a:latin typeface="Quattrocento Sans"/>
              <a:ea typeface="Quattrocento Sans"/>
              <a:cs typeface="Quattrocento Sans"/>
              <a:sym typeface="Quattrocento Sans"/>
            </a:endParaRPr>
          </a:p>
        </p:txBody>
      </p:sp>
      <p:sp>
        <p:nvSpPr>
          <p:cNvPr id="186" name="Google Shape;186;p18"/>
          <p:cNvSpPr txBox="1"/>
          <p:nvPr/>
        </p:nvSpPr>
        <p:spPr>
          <a:xfrm>
            <a:off x="156875" y="4851700"/>
            <a:ext cx="825600" cy="1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a:latin typeface="Quattrocento Sans"/>
              <a:ea typeface="Quattrocento Sans"/>
              <a:cs typeface="Quattrocento Sans"/>
              <a:sym typeface="Quattrocento Sans"/>
            </a:endParaRPr>
          </a:p>
        </p:txBody>
      </p:sp>
      <p:pic>
        <p:nvPicPr>
          <p:cNvPr id="187" name="Google Shape;187;p18"/>
          <p:cNvPicPr preferRelativeResize="0"/>
          <p:nvPr/>
        </p:nvPicPr>
        <p:blipFill>
          <a:blip r:embed="rId4">
            <a:alphaModFix/>
          </a:blip>
          <a:stretch>
            <a:fillRect/>
          </a:stretch>
        </p:blipFill>
        <p:spPr>
          <a:xfrm>
            <a:off x="336175" y="774800"/>
            <a:ext cx="1117375" cy="86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93" name="Google Shape;193;p19"/>
          <p:cNvSpPr txBox="1">
            <a:spLocks noGrp="1"/>
          </p:cNvSpPr>
          <p:nvPr>
            <p:ph type="title"/>
          </p:nvPr>
        </p:nvSpPr>
        <p:spPr>
          <a:xfrm>
            <a:off x="1700825" y="501350"/>
            <a:ext cx="63498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Let Your Student Drive the Process</a:t>
            </a:r>
            <a:endParaRPr/>
          </a:p>
        </p:txBody>
      </p:sp>
      <p:sp>
        <p:nvSpPr>
          <p:cNvPr id="194" name="Google Shape;194;p19"/>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endParaRPr sz="1800" b="1"/>
          </a:p>
          <a:p>
            <a:pPr marL="914400" lvl="0" indent="0" algn="l" rtl="0">
              <a:spcBef>
                <a:spcPts val="600"/>
              </a:spcBef>
              <a:spcAft>
                <a:spcPts val="0"/>
              </a:spcAft>
              <a:buNone/>
            </a:pPr>
            <a:endParaRPr sz="1400" b="1"/>
          </a:p>
        </p:txBody>
      </p:sp>
      <p:pic>
        <p:nvPicPr>
          <p:cNvPr id="195" name="Google Shape;195;p19"/>
          <p:cNvPicPr preferRelativeResize="0"/>
          <p:nvPr/>
        </p:nvPicPr>
        <p:blipFill>
          <a:blip r:embed="rId3">
            <a:alphaModFix/>
          </a:blip>
          <a:stretch>
            <a:fillRect/>
          </a:stretch>
        </p:blipFill>
        <p:spPr>
          <a:xfrm>
            <a:off x="313775" y="405700"/>
            <a:ext cx="1117375" cy="952575"/>
          </a:xfrm>
          <a:prstGeom prst="rect">
            <a:avLst/>
          </a:prstGeom>
          <a:noFill/>
          <a:ln>
            <a:noFill/>
          </a:ln>
        </p:spPr>
      </p:pic>
      <p:pic>
        <p:nvPicPr>
          <p:cNvPr id="196" name="Google Shape;196;p19"/>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197" name="Google Shape;197;p19"/>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9"/>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p19"/>
          <p:cNvPicPr preferRelativeResize="0"/>
          <p:nvPr/>
        </p:nvPicPr>
        <p:blipFill>
          <a:blip r:embed="rId5">
            <a:alphaModFix/>
          </a:blip>
          <a:stretch>
            <a:fillRect/>
          </a:stretch>
        </p:blipFill>
        <p:spPr>
          <a:xfrm>
            <a:off x="1053505" y="1299250"/>
            <a:ext cx="5295033" cy="3844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05" name="Google Shape;205;p20"/>
          <p:cNvSpPr txBox="1">
            <a:spLocks noGrp="1"/>
          </p:cNvSpPr>
          <p:nvPr>
            <p:ph type="title"/>
          </p:nvPr>
        </p:nvSpPr>
        <p:spPr>
          <a:xfrm>
            <a:off x="1700825" y="501350"/>
            <a:ext cx="63498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Options For Life After High School</a:t>
            </a:r>
            <a:endParaRPr/>
          </a:p>
        </p:txBody>
      </p:sp>
      <p:sp>
        <p:nvSpPr>
          <p:cNvPr id="206" name="Google Shape;206;p20"/>
          <p:cNvSpPr txBox="1">
            <a:spLocks noGrp="1"/>
          </p:cNvSpPr>
          <p:nvPr>
            <p:ph type="body" idx="1"/>
          </p:nvPr>
        </p:nvSpPr>
        <p:spPr>
          <a:xfrm>
            <a:off x="454800" y="1201950"/>
            <a:ext cx="7736100" cy="3844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accent5"/>
              </a:buClr>
              <a:buSzPts val="1800"/>
              <a:buChar char="◉"/>
            </a:pPr>
            <a:r>
              <a:rPr lang="en" sz="1800" b="1"/>
              <a:t>Four Year College/ University</a:t>
            </a:r>
            <a:endParaRPr sz="1800" b="1"/>
          </a:p>
          <a:p>
            <a:pPr marL="457200" lvl="0" indent="-342900" algn="l" rtl="0">
              <a:spcBef>
                <a:spcPts val="0"/>
              </a:spcBef>
              <a:spcAft>
                <a:spcPts val="0"/>
              </a:spcAft>
              <a:buClr>
                <a:schemeClr val="accent5"/>
              </a:buClr>
              <a:buSzPts val="1800"/>
              <a:buChar char="◉"/>
            </a:pPr>
            <a:r>
              <a:rPr lang="en" sz="1800" b="1"/>
              <a:t>Two Year College</a:t>
            </a:r>
            <a:endParaRPr sz="1800" b="1"/>
          </a:p>
          <a:p>
            <a:pPr marL="457200" lvl="0" indent="-342900" algn="l" rtl="0">
              <a:spcBef>
                <a:spcPts val="0"/>
              </a:spcBef>
              <a:spcAft>
                <a:spcPts val="0"/>
              </a:spcAft>
              <a:buClr>
                <a:schemeClr val="accent5"/>
              </a:buClr>
              <a:buSzPts val="1800"/>
              <a:buChar char="◉"/>
            </a:pPr>
            <a:r>
              <a:rPr lang="en" sz="1800" b="1"/>
              <a:t>Gap Year</a:t>
            </a:r>
            <a:endParaRPr sz="1800" b="1"/>
          </a:p>
          <a:p>
            <a:pPr marL="457200" lvl="0" indent="-342900" algn="l" rtl="0">
              <a:spcBef>
                <a:spcPts val="0"/>
              </a:spcBef>
              <a:spcAft>
                <a:spcPts val="0"/>
              </a:spcAft>
              <a:buClr>
                <a:schemeClr val="accent5"/>
              </a:buClr>
              <a:buSzPts val="1800"/>
              <a:buChar char="◉"/>
            </a:pPr>
            <a:r>
              <a:rPr lang="en" sz="1800" b="1"/>
              <a:t>Military</a:t>
            </a:r>
            <a:endParaRPr sz="1800" b="1"/>
          </a:p>
          <a:p>
            <a:pPr marL="457200" lvl="0" indent="-342900" algn="l" rtl="0">
              <a:spcBef>
                <a:spcPts val="0"/>
              </a:spcBef>
              <a:spcAft>
                <a:spcPts val="0"/>
              </a:spcAft>
              <a:buClr>
                <a:schemeClr val="accent5"/>
              </a:buClr>
              <a:buSzPts val="1800"/>
              <a:buChar char="◉"/>
            </a:pPr>
            <a:r>
              <a:rPr lang="en" sz="1800" b="1"/>
              <a:t>Trades </a:t>
            </a:r>
            <a:endParaRPr sz="1000" b="1"/>
          </a:p>
          <a:p>
            <a:pPr marL="457200" lvl="0" indent="0" algn="l" rtl="0">
              <a:spcBef>
                <a:spcPts val="600"/>
              </a:spcBef>
              <a:spcAft>
                <a:spcPts val="0"/>
              </a:spcAft>
              <a:buNone/>
            </a:pPr>
            <a:endParaRPr sz="1800" b="1"/>
          </a:p>
          <a:p>
            <a:pPr marL="914400" lvl="0" indent="0" algn="l" rtl="0">
              <a:spcBef>
                <a:spcPts val="600"/>
              </a:spcBef>
              <a:spcAft>
                <a:spcPts val="0"/>
              </a:spcAft>
              <a:buNone/>
            </a:pPr>
            <a:endParaRPr sz="1400" b="1"/>
          </a:p>
        </p:txBody>
      </p:sp>
      <p:pic>
        <p:nvPicPr>
          <p:cNvPr id="207" name="Google Shape;207;p20"/>
          <p:cNvPicPr preferRelativeResize="0"/>
          <p:nvPr/>
        </p:nvPicPr>
        <p:blipFill>
          <a:blip r:embed="rId3">
            <a:alphaModFix/>
          </a:blip>
          <a:stretch>
            <a:fillRect/>
          </a:stretch>
        </p:blipFill>
        <p:spPr>
          <a:xfrm>
            <a:off x="313775" y="405700"/>
            <a:ext cx="1117375" cy="952575"/>
          </a:xfrm>
          <a:prstGeom prst="rect">
            <a:avLst/>
          </a:prstGeom>
          <a:noFill/>
          <a:ln>
            <a:noFill/>
          </a:ln>
        </p:spPr>
      </p:pic>
      <p:pic>
        <p:nvPicPr>
          <p:cNvPr id="208" name="Google Shape;208;p20"/>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209" name="Google Shape;209;p20"/>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16" name="Google Shape;216;p21"/>
          <p:cNvSpPr txBox="1">
            <a:spLocks noGrp="1"/>
          </p:cNvSpPr>
          <p:nvPr>
            <p:ph type="title"/>
          </p:nvPr>
        </p:nvSpPr>
        <p:spPr>
          <a:xfrm>
            <a:off x="1700825" y="501350"/>
            <a:ext cx="63498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Virtual College Visits</a:t>
            </a:r>
            <a:endParaRPr/>
          </a:p>
        </p:txBody>
      </p:sp>
      <p:sp>
        <p:nvSpPr>
          <p:cNvPr id="217" name="Google Shape;217;p21">
            <a:hlinkClick r:id="rId3"/>
          </p:cNvPr>
          <p:cNvSpPr txBox="1">
            <a:spLocks noGrp="1"/>
          </p:cNvSpPr>
          <p:nvPr>
            <p:ph type="body" idx="1"/>
          </p:nvPr>
        </p:nvSpPr>
        <p:spPr>
          <a:xfrm>
            <a:off x="1431150" y="1644425"/>
            <a:ext cx="6101400" cy="639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hlink"/>
                </a:solidFill>
                <a:hlinkClick r:id="rId3"/>
              </a:rPr>
              <a:t>Counseling / Virtual College Visits</a:t>
            </a:r>
            <a:endParaRPr/>
          </a:p>
        </p:txBody>
      </p:sp>
      <p:pic>
        <p:nvPicPr>
          <p:cNvPr id="218" name="Google Shape;218;p21"/>
          <p:cNvPicPr preferRelativeResize="0"/>
          <p:nvPr/>
        </p:nvPicPr>
        <p:blipFill>
          <a:blip r:embed="rId4">
            <a:alphaModFix/>
          </a:blip>
          <a:stretch>
            <a:fillRect/>
          </a:stretch>
        </p:blipFill>
        <p:spPr>
          <a:xfrm>
            <a:off x="313775" y="405700"/>
            <a:ext cx="1117375" cy="952575"/>
          </a:xfrm>
          <a:prstGeom prst="rect">
            <a:avLst/>
          </a:prstGeom>
          <a:noFill/>
          <a:ln>
            <a:noFill/>
          </a:ln>
        </p:spPr>
      </p:pic>
      <p:pic>
        <p:nvPicPr>
          <p:cNvPr id="219" name="Google Shape;219;p21"/>
          <p:cNvPicPr preferRelativeResize="0"/>
          <p:nvPr/>
        </p:nvPicPr>
        <p:blipFill>
          <a:blip r:embed="rId5">
            <a:alphaModFix amt="95000"/>
          </a:blip>
          <a:stretch>
            <a:fillRect/>
          </a:stretch>
        </p:blipFill>
        <p:spPr>
          <a:xfrm>
            <a:off x="6517350" y="4564712"/>
            <a:ext cx="2500174" cy="482175"/>
          </a:xfrm>
          <a:prstGeom prst="rect">
            <a:avLst/>
          </a:prstGeom>
          <a:noFill/>
          <a:ln>
            <a:noFill/>
          </a:ln>
        </p:spPr>
      </p:pic>
      <p:sp>
        <p:nvSpPr>
          <p:cNvPr id="220" name="Google Shape;220;p21"/>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1"/>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27" name="Google Shape;227;p22"/>
          <p:cNvSpPr txBox="1">
            <a:spLocks noGrp="1"/>
          </p:cNvSpPr>
          <p:nvPr>
            <p:ph type="title"/>
          </p:nvPr>
        </p:nvSpPr>
        <p:spPr>
          <a:xfrm>
            <a:off x="1700825" y="501350"/>
            <a:ext cx="70686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Academics and Behavior - It Still Matters Senior Year!</a:t>
            </a:r>
            <a:endParaRPr/>
          </a:p>
        </p:txBody>
      </p:sp>
      <p:sp>
        <p:nvSpPr>
          <p:cNvPr id="228" name="Google Shape;228;p22"/>
          <p:cNvSpPr txBox="1">
            <a:spLocks noGrp="1"/>
          </p:cNvSpPr>
          <p:nvPr>
            <p:ph type="body" idx="1"/>
          </p:nvPr>
        </p:nvSpPr>
        <p:spPr>
          <a:xfrm>
            <a:off x="454800" y="1466700"/>
            <a:ext cx="7736100" cy="38442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Char char="◉"/>
            </a:pPr>
            <a:r>
              <a:rPr lang="en" sz="1800">
                <a:latin typeface="Average"/>
                <a:ea typeface="Average"/>
                <a:cs typeface="Average"/>
                <a:sym typeface="Average"/>
              </a:rPr>
              <a:t>Maintain rigor in academic schedule.</a:t>
            </a:r>
            <a:endParaRPr sz="1800" b="1"/>
          </a:p>
          <a:p>
            <a:pPr marL="457200" lvl="0" indent="-342900" algn="l" rtl="0">
              <a:lnSpc>
                <a:spcPct val="115000"/>
              </a:lnSpc>
              <a:spcBef>
                <a:spcPts val="0"/>
              </a:spcBef>
              <a:spcAft>
                <a:spcPts val="0"/>
              </a:spcAft>
              <a:buClr>
                <a:srgbClr val="000000"/>
              </a:buClr>
              <a:buSzPts val="1800"/>
              <a:buChar char="◉"/>
            </a:pPr>
            <a:r>
              <a:rPr lang="en" sz="1800">
                <a:latin typeface="Average"/>
                <a:ea typeface="Average"/>
                <a:cs typeface="Average"/>
                <a:sym typeface="Average"/>
              </a:rPr>
              <a:t>Avoid dropping classes.</a:t>
            </a:r>
            <a:endParaRPr sz="1800" b="1"/>
          </a:p>
          <a:p>
            <a:pPr marL="457200" lvl="0" indent="-342900" algn="l" rtl="0">
              <a:lnSpc>
                <a:spcPct val="115000"/>
              </a:lnSpc>
              <a:spcBef>
                <a:spcPts val="0"/>
              </a:spcBef>
              <a:spcAft>
                <a:spcPts val="0"/>
              </a:spcAft>
              <a:buClr>
                <a:srgbClr val="000000"/>
              </a:buClr>
              <a:buSzPts val="1800"/>
              <a:buFont typeface="Average"/>
              <a:buChar char="◉"/>
            </a:pPr>
            <a:r>
              <a:rPr lang="en" sz="1800">
                <a:latin typeface="Average"/>
                <a:ea typeface="Average"/>
                <a:cs typeface="Average"/>
                <a:sym typeface="Average"/>
              </a:rPr>
              <a:t>Make sure your Division 1 or Division 2 athlete is registered with the NCAA.</a:t>
            </a:r>
            <a:endParaRPr sz="1800">
              <a:latin typeface="Average"/>
              <a:ea typeface="Average"/>
              <a:cs typeface="Average"/>
              <a:sym typeface="Average"/>
            </a:endParaRPr>
          </a:p>
          <a:p>
            <a:pPr marL="457200" lvl="0" indent="-342900" algn="l" rtl="0">
              <a:lnSpc>
                <a:spcPct val="115000"/>
              </a:lnSpc>
              <a:spcBef>
                <a:spcPts val="0"/>
              </a:spcBef>
              <a:spcAft>
                <a:spcPts val="0"/>
              </a:spcAft>
              <a:buClr>
                <a:srgbClr val="000000"/>
              </a:buClr>
              <a:buSzPts val="1800"/>
              <a:buFont typeface="Average"/>
              <a:buChar char="◉"/>
            </a:pPr>
            <a:r>
              <a:rPr lang="en" sz="1800">
                <a:latin typeface="Average"/>
                <a:ea typeface="Average"/>
                <a:cs typeface="Average"/>
                <a:sym typeface="Average"/>
              </a:rPr>
              <a:t>A final transcript will be sent at the end of senior year to the college of choice.</a:t>
            </a:r>
            <a:endParaRPr sz="1800">
              <a:latin typeface="Average"/>
              <a:ea typeface="Average"/>
              <a:cs typeface="Average"/>
              <a:sym typeface="Average"/>
            </a:endParaRPr>
          </a:p>
          <a:p>
            <a:pPr marL="457200" lvl="0" indent="-342900" algn="l" rtl="0">
              <a:lnSpc>
                <a:spcPct val="115000"/>
              </a:lnSpc>
              <a:spcBef>
                <a:spcPts val="0"/>
              </a:spcBef>
              <a:spcAft>
                <a:spcPts val="0"/>
              </a:spcAft>
              <a:buClr>
                <a:srgbClr val="000000"/>
              </a:buClr>
              <a:buSzPts val="1800"/>
              <a:buFont typeface="Average"/>
              <a:buChar char="◉"/>
            </a:pPr>
            <a:r>
              <a:rPr lang="en" sz="1800">
                <a:latin typeface="Average"/>
                <a:ea typeface="Average"/>
                <a:cs typeface="Average"/>
                <a:sym typeface="Average"/>
              </a:rPr>
              <a:t>Attendance and punctuality to classes still remains important.</a:t>
            </a:r>
            <a:endParaRPr sz="1800">
              <a:latin typeface="Average"/>
              <a:ea typeface="Average"/>
              <a:cs typeface="Average"/>
              <a:sym typeface="Average"/>
            </a:endParaRPr>
          </a:p>
          <a:p>
            <a:pPr marL="457200" lvl="0" indent="-342900" algn="l" rtl="0">
              <a:lnSpc>
                <a:spcPct val="115000"/>
              </a:lnSpc>
              <a:spcBef>
                <a:spcPts val="0"/>
              </a:spcBef>
              <a:spcAft>
                <a:spcPts val="0"/>
              </a:spcAft>
              <a:buClr>
                <a:schemeClr val="lt1"/>
              </a:buClr>
              <a:buSzPts val="1800"/>
              <a:buFont typeface="Average"/>
              <a:buChar char="◉"/>
            </a:pPr>
            <a:r>
              <a:rPr lang="en" sz="1800">
                <a:latin typeface="Average"/>
                <a:ea typeface="Average"/>
                <a:cs typeface="Average"/>
                <a:sym typeface="Average"/>
              </a:rPr>
              <a:t>Make good choices through the school year.</a:t>
            </a:r>
            <a:endParaRPr sz="1000" b="1"/>
          </a:p>
          <a:p>
            <a:pPr marL="0" lvl="0" indent="0" algn="l" rtl="0">
              <a:lnSpc>
                <a:spcPct val="115000"/>
              </a:lnSpc>
              <a:spcBef>
                <a:spcPts val="1600"/>
              </a:spcBef>
              <a:spcAft>
                <a:spcPts val="0"/>
              </a:spcAft>
              <a:buNone/>
            </a:pPr>
            <a:r>
              <a:rPr lang="en" sz="1800">
                <a:latin typeface="Average"/>
                <a:ea typeface="Average"/>
                <a:cs typeface="Average"/>
                <a:sym typeface="Average"/>
              </a:rPr>
              <a:t>COLLEGES CAN RESCIND A STUDENT’S ADMISSION</a:t>
            </a:r>
            <a:endParaRPr sz="1800">
              <a:latin typeface="Average"/>
              <a:ea typeface="Average"/>
              <a:cs typeface="Average"/>
              <a:sym typeface="Average"/>
            </a:endParaRPr>
          </a:p>
          <a:p>
            <a:pPr marL="457200" lvl="0" indent="0" algn="l" rtl="0">
              <a:spcBef>
                <a:spcPts val="1600"/>
              </a:spcBef>
              <a:spcAft>
                <a:spcPts val="0"/>
              </a:spcAft>
              <a:buNone/>
            </a:pPr>
            <a:endParaRPr sz="1800" b="1"/>
          </a:p>
          <a:p>
            <a:pPr marL="914400" lvl="0" indent="0" algn="l" rtl="0">
              <a:spcBef>
                <a:spcPts val="600"/>
              </a:spcBef>
              <a:spcAft>
                <a:spcPts val="0"/>
              </a:spcAft>
              <a:buNone/>
            </a:pPr>
            <a:endParaRPr sz="1400" b="1"/>
          </a:p>
        </p:txBody>
      </p:sp>
      <p:pic>
        <p:nvPicPr>
          <p:cNvPr id="229" name="Google Shape;229;p22"/>
          <p:cNvPicPr preferRelativeResize="0"/>
          <p:nvPr/>
        </p:nvPicPr>
        <p:blipFill>
          <a:blip r:embed="rId3">
            <a:alphaModFix/>
          </a:blip>
          <a:stretch>
            <a:fillRect/>
          </a:stretch>
        </p:blipFill>
        <p:spPr>
          <a:xfrm>
            <a:off x="313775" y="405700"/>
            <a:ext cx="1117375" cy="952575"/>
          </a:xfrm>
          <a:prstGeom prst="rect">
            <a:avLst/>
          </a:prstGeom>
          <a:noFill/>
          <a:ln>
            <a:noFill/>
          </a:ln>
        </p:spPr>
      </p:pic>
      <p:pic>
        <p:nvPicPr>
          <p:cNvPr id="230" name="Google Shape;230;p22"/>
          <p:cNvPicPr preferRelativeResize="0"/>
          <p:nvPr/>
        </p:nvPicPr>
        <p:blipFill>
          <a:blip r:embed="rId4">
            <a:alphaModFix amt="95000"/>
          </a:blip>
          <a:stretch>
            <a:fillRect/>
          </a:stretch>
        </p:blipFill>
        <p:spPr>
          <a:xfrm>
            <a:off x="6517350" y="4564712"/>
            <a:ext cx="2500174" cy="482175"/>
          </a:xfrm>
          <a:prstGeom prst="rect">
            <a:avLst/>
          </a:prstGeom>
          <a:noFill/>
          <a:ln>
            <a:noFill/>
          </a:ln>
        </p:spPr>
      </p:pic>
      <p:sp>
        <p:nvSpPr>
          <p:cNvPr id="231" name="Google Shape;231;p22"/>
          <p:cNvSpPr/>
          <p:nvPr/>
        </p:nvSpPr>
        <p:spPr>
          <a:xfrm>
            <a:off x="0" y="4851700"/>
            <a:ext cx="429900" cy="3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454800" y="4851700"/>
            <a:ext cx="429900" cy="3024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734</Words>
  <Application>Microsoft Macintosh PowerPoint</Application>
  <PresentationFormat>On-screen Show (16:9)</PresentationFormat>
  <Paragraphs>212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Lora</vt:lpstr>
      <vt:lpstr>Roboto Slab</vt:lpstr>
      <vt:lpstr>Quattrocento Sans</vt:lpstr>
      <vt:lpstr>Arial</vt:lpstr>
      <vt:lpstr>Average</vt:lpstr>
      <vt:lpstr>Viola template</vt:lpstr>
      <vt:lpstr>  SENIOR FAMILY NIGHT   September 23, 2020   5:00 - 5:45</vt:lpstr>
      <vt:lpstr>Senior Year Planning</vt:lpstr>
      <vt:lpstr>Presentation Outline</vt:lpstr>
      <vt:lpstr>Pioneer Counseling Department 10th to 12th Grades</vt:lpstr>
      <vt:lpstr>Senior Year Planning</vt:lpstr>
      <vt:lpstr>Let Your Student Drive the Process</vt:lpstr>
      <vt:lpstr>Options For Life After High School</vt:lpstr>
      <vt:lpstr>Virtual College Visits</vt:lpstr>
      <vt:lpstr>Academics and Behavior - It Still Matters Senior Year!</vt:lpstr>
      <vt:lpstr>Senior Year Planning</vt:lpstr>
      <vt:lpstr>Types of Application/ Decision Deadlines</vt:lpstr>
      <vt:lpstr>Decision Types and Deadlines</vt:lpstr>
      <vt:lpstr>Accepted/ Deferred/ Waitlisted/ Denied</vt:lpstr>
      <vt:lpstr>Sending Test Scores </vt:lpstr>
      <vt:lpstr>Test-Optional Means Test-Optional!</vt:lpstr>
      <vt:lpstr>  Should I take the SAT or ACT if the school I’m applying to says it’s optional?  If I don’t send SAT or ACT scores will it hurt my application?</vt:lpstr>
      <vt:lpstr>Senior Year Planning</vt:lpstr>
      <vt:lpstr>Naviance</vt:lpstr>
      <vt:lpstr>Matching Common App and Naviance</vt:lpstr>
      <vt:lpstr>Transcripts and School Profile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SENIOR FAMILY NIGHT   September 23, 2020   5:00 - 5:45</dc:title>
  <cp:lastModifiedBy>Microsoft Office User</cp:lastModifiedBy>
  <cp:revision>1</cp:revision>
  <dcterms:modified xsi:type="dcterms:W3CDTF">2020-09-23T22:11:59Z</dcterms:modified>
</cp:coreProperties>
</file>